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99" r:id="rId3"/>
    <p:sldId id="267" r:id="rId4"/>
    <p:sldId id="268" r:id="rId5"/>
    <p:sldId id="290" r:id="rId6"/>
    <p:sldId id="291" r:id="rId7"/>
    <p:sldId id="292" r:id="rId8"/>
    <p:sldId id="293" r:id="rId9"/>
    <p:sldId id="303" r:id="rId10"/>
    <p:sldId id="295" r:id="rId11"/>
    <p:sldId id="296" r:id="rId12"/>
    <p:sldId id="297" r:id="rId13"/>
    <p:sldId id="270" r:id="rId14"/>
    <p:sldId id="273" r:id="rId15"/>
    <p:sldId id="275" r:id="rId16"/>
    <p:sldId id="274" r:id="rId17"/>
    <p:sldId id="280" r:id="rId18"/>
    <p:sldId id="281" r:id="rId19"/>
    <p:sldId id="282" r:id="rId20"/>
    <p:sldId id="283" r:id="rId21"/>
    <p:sldId id="305" r:id="rId22"/>
    <p:sldId id="276" r:id="rId23"/>
    <p:sldId id="284" r:id="rId24"/>
    <p:sldId id="285" r:id="rId25"/>
    <p:sldId id="286" r:id="rId26"/>
    <p:sldId id="288" r:id="rId27"/>
    <p:sldId id="287" r:id="rId28"/>
    <p:sldId id="306" r:id="rId29"/>
    <p:sldId id="277" r:id="rId30"/>
    <p:sldId id="278" r:id="rId31"/>
    <p:sldId id="279" r:id="rId32"/>
    <p:sldId id="309" r:id="rId33"/>
    <p:sldId id="310" r:id="rId34"/>
    <p:sldId id="311" r:id="rId35"/>
    <p:sldId id="307" r:id="rId3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FFFF66"/>
    <a:srgbClr val="CCFFCC"/>
    <a:srgbClr val="99FF99"/>
    <a:srgbClr val="FFFF99"/>
    <a:srgbClr val="CC99FF"/>
    <a:srgbClr val="00CC6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5" autoAdjust="0"/>
    <p:restoredTop sz="94660"/>
  </p:normalViewPr>
  <p:slideViewPr>
    <p:cSldViewPr>
      <p:cViewPr>
        <p:scale>
          <a:sx n="91" d="100"/>
          <a:sy n="91" d="100"/>
        </p:scale>
        <p:origin x="-120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068DE-89FF-4BF6-8702-514416C828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1168600"/>
      </p:ext>
    </p:extLst>
  </p:cSld>
  <p:clrMapOvr>
    <a:masterClrMapping/>
  </p:clrMapOvr>
  <p:transition advClick="0" advTm="10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D3539-96E4-43F0-8D36-4B5AA3AE7D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5091294"/>
      </p:ext>
    </p:extLst>
  </p:cSld>
  <p:clrMapOvr>
    <a:masterClrMapping/>
  </p:clrMapOvr>
  <p:transition advClick="0" advTm="10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ADA4A-A4C5-40AC-ABA0-AFAF925102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687550"/>
      </p:ext>
    </p:extLst>
  </p:cSld>
  <p:clrMapOvr>
    <a:masterClrMapping/>
  </p:clrMapOvr>
  <p:transition advClick="0" advTm="10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D9811-5314-4921-9B4B-CC5320A5C5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1396772"/>
      </p:ext>
    </p:extLst>
  </p:cSld>
  <p:clrMapOvr>
    <a:masterClrMapping/>
  </p:clrMapOvr>
  <p:transition advClick="0" advTm="10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53254-6C35-4D86-9790-F0CE0F0FF9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465987"/>
      </p:ext>
    </p:extLst>
  </p:cSld>
  <p:clrMapOvr>
    <a:masterClrMapping/>
  </p:clrMapOvr>
  <p:transition advClick="0" advTm="10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255D6-9BB9-41CF-98FD-C72CD69D54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2437999"/>
      </p:ext>
    </p:extLst>
  </p:cSld>
  <p:clrMapOvr>
    <a:masterClrMapping/>
  </p:clrMapOvr>
  <p:transition advClick="0" advTm="10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DF3B4-5DB0-4EE3-99CB-CD6D02E8FC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0753100"/>
      </p:ext>
    </p:extLst>
  </p:cSld>
  <p:clrMapOvr>
    <a:masterClrMapping/>
  </p:clrMapOvr>
  <p:transition advClick="0" advTm="10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C76A-379D-4635-9E8E-2144E5FC8D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8346908"/>
      </p:ext>
    </p:extLst>
  </p:cSld>
  <p:clrMapOvr>
    <a:masterClrMapping/>
  </p:clrMapOvr>
  <p:transition advClick="0" advTm="10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859DB-2392-4C2D-8D9E-9BC637D016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410466"/>
      </p:ext>
    </p:extLst>
  </p:cSld>
  <p:clrMapOvr>
    <a:masterClrMapping/>
  </p:clrMapOvr>
  <p:transition advClick="0" advTm="10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A7F6C-1680-4678-9C2C-8A96018A4A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6954296"/>
      </p:ext>
    </p:extLst>
  </p:cSld>
  <p:clrMapOvr>
    <a:masterClrMapping/>
  </p:clrMapOvr>
  <p:transition advClick="0" advTm="10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7BCC1-7E8E-4C0C-A6BF-8C2A753FD8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3310834"/>
      </p:ext>
    </p:extLst>
  </p:cSld>
  <p:clrMapOvr>
    <a:masterClrMapping/>
  </p:clrMapOvr>
  <p:transition advClick="0" advTm="10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8AEF6DC-7379-4BE4-9982-DB77A67352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39.jpeg"/><Relationship Id="rId7" Type="http://schemas.openxmlformats.org/officeDocument/2006/relationships/image" Target="../media/image42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image" Target="../media/image41.gif"/><Relationship Id="rId4" Type="http://schemas.openxmlformats.org/officeDocument/2006/relationships/image" Target="../media/image40.jpeg"/><Relationship Id="rId9" Type="http://schemas.openxmlformats.org/officeDocument/2006/relationships/image" Target="../media/image4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32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gif"/><Relationship Id="rId4" Type="http://schemas.openxmlformats.org/officeDocument/2006/relationships/image" Target="../media/image5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http://virlib-old.eunnet.net/Bazhov/ris/skazy/zmeika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71.jpeg"/><Relationship Id="rId7" Type="http://schemas.openxmlformats.org/officeDocument/2006/relationships/image" Target="../media/image32.gif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gif"/><Relationship Id="rId5" Type="http://schemas.openxmlformats.org/officeDocument/2006/relationships/image" Target="../media/image73.gif"/><Relationship Id="rId4" Type="http://schemas.openxmlformats.org/officeDocument/2006/relationships/image" Target="../media/image72.gif"/><Relationship Id="rId9" Type="http://schemas.openxmlformats.org/officeDocument/2006/relationships/image" Target="../media/image75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76.jpeg"/><Relationship Id="rId7" Type="http://schemas.openxmlformats.org/officeDocument/2006/relationships/image" Target="../media/image4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http://images.pthings.ru/skazilki/bazhov_2/15.jpg" TargetMode="External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4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http://www.u-mama.ru/img/news/kolodec.jpg" TargetMode="Externa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gif"/><Relationship Id="rId5" Type="http://schemas.openxmlformats.org/officeDocument/2006/relationships/image" Target="../media/image85.gif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jpeg"/><Relationship Id="rId7" Type="http://schemas.openxmlformats.org/officeDocument/2006/relationships/image" Target="../media/image32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33CC33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10"/>
          <p:cNvSpPr>
            <a:spLocks noChangeArrowheads="1" noChangeShapeType="1" noTextEdit="1"/>
          </p:cNvSpPr>
          <p:nvPr/>
        </p:nvSpPr>
        <p:spPr bwMode="auto">
          <a:xfrm>
            <a:off x="3132138" y="692150"/>
            <a:ext cx="4410075" cy="3143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kern="10" dirty="0">
                <a:solidFill>
                  <a:srgbClr val="00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детский </a:t>
            </a:r>
            <a:r>
              <a:rPr lang="ru-RU" b="1" kern="10" dirty="0" smtClean="0">
                <a:solidFill>
                  <a:srgbClr val="00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сад №258</a:t>
            </a:r>
            <a:endParaRPr lang="ru-RU" b="1" kern="10" dirty="0">
              <a:solidFill>
                <a:srgbClr val="00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11275" name="WordArt 11"/>
          <p:cNvSpPr>
            <a:spLocks noChangeArrowheads="1" noChangeShapeType="1" noTextEdit="1"/>
          </p:cNvSpPr>
          <p:nvPr/>
        </p:nvSpPr>
        <p:spPr bwMode="auto">
          <a:xfrm>
            <a:off x="6156325" y="1125538"/>
            <a:ext cx="2376488" cy="4095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2400" kern="10">
              <a:gradFill rotWithShape="1">
                <a:gsLst>
                  <a:gs pos="0">
                    <a:srgbClr val="990000"/>
                  </a:gs>
                  <a:gs pos="100000">
                    <a:srgbClr val="FF3300"/>
                  </a:gs>
                </a:gsLst>
                <a:path path="rect">
                  <a:fillToRect t="100000" r="100000"/>
                </a:path>
              </a:gra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052" name="WordArt 13"/>
          <p:cNvSpPr>
            <a:spLocks noChangeArrowheads="1" noChangeShapeType="1" noTextEdit="1"/>
          </p:cNvSpPr>
          <p:nvPr/>
        </p:nvSpPr>
        <p:spPr bwMode="auto">
          <a:xfrm>
            <a:off x="6443663" y="6165850"/>
            <a:ext cx="24479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b="1" kern="10">
              <a:ln w="9525">
                <a:solidFill>
                  <a:srgbClr val="CC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0000"/>
                  </a:gs>
                  <a:gs pos="100000">
                    <a:srgbClr val="CC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pic>
        <p:nvPicPr>
          <p:cNvPr id="2053" name="Picture 14" descr="Картинка 5 из 117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67957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WordArt 15"/>
          <p:cNvSpPr>
            <a:spLocks noChangeArrowheads="1" noChangeShapeType="1" noTextEdit="1"/>
          </p:cNvSpPr>
          <p:nvPr/>
        </p:nvSpPr>
        <p:spPr bwMode="auto">
          <a:xfrm>
            <a:off x="2123728" y="260350"/>
            <a:ext cx="6694835" cy="3143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kern="10" dirty="0">
                <a:solidFill>
                  <a:srgbClr val="00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Муниципальное </a:t>
            </a:r>
            <a:r>
              <a:rPr lang="ru-RU" b="1" kern="10" dirty="0" smtClean="0">
                <a:solidFill>
                  <a:srgbClr val="00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бюджетное дошкольное </a:t>
            </a:r>
            <a:r>
              <a:rPr lang="ru-RU" b="1" kern="10" dirty="0">
                <a:solidFill>
                  <a:srgbClr val="00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образовательное учреждение </a:t>
            </a:r>
          </a:p>
        </p:txBody>
      </p:sp>
      <p:sp>
        <p:nvSpPr>
          <p:cNvPr id="11281" name="WordArt 17"/>
          <p:cNvSpPr>
            <a:spLocks noChangeArrowheads="1" noChangeShapeType="1" noTextEdit="1"/>
          </p:cNvSpPr>
          <p:nvPr/>
        </p:nvSpPr>
        <p:spPr bwMode="auto">
          <a:xfrm>
            <a:off x="323850" y="5589588"/>
            <a:ext cx="4752975" cy="720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 dirty="0" smtClean="0">
                <a:gradFill rotWithShape="1">
                  <a:gsLst>
                    <a:gs pos="0">
                      <a:srgbClr val="336699"/>
                    </a:gs>
                    <a:gs pos="100000">
                      <a:srgbClr val="0099FF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Педагог: Демидова Екатерина Валентиновна</a:t>
            </a:r>
            <a:endParaRPr lang="ru-RU" sz="3600" b="1" kern="10" dirty="0">
              <a:gradFill rotWithShape="1">
                <a:gsLst>
                  <a:gs pos="0">
                    <a:srgbClr val="336699"/>
                  </a:gs>
                  <a:gs pos="100000">
                    <a:srgbClr val="0099FF"/>
                  </a:gs>
                </a:gsLst>
                <a:lin ang="5400000" scaled="1"/>
              </a:gra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056" name="WordArt 18" descr="Зеленый мрамор"/>
          <p:cNvSpPr>
            <a:spLocks noChangeArrowheads="1" noChangeShapeType="1" noTextEdit="1"/>
          </p:cNvSpPr>
          <p:nvPr/>
        </p:nvSpPr>
        <p:spPr bwMode="auto">
          <a:xfrm>
            <a:off x="1582738" y="1773238"/>
            <a:ext cx="5257800" cy="2808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b="1" kern="10" dirty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Патриотическое воспитание </a:t>
            </a:r>
          </a:p>
          <a:p>
            <a:r>
              <a:rPr lang="ru-RU" sz="2400" b="1" kern="10" dirty="0" smtClean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дошкольников </a:t>
            </a:r>
            <a:endParaRPr lang="ru-RU" sz="2400" b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blipFill dpi="0" rotWithShape="1">
                <a:blip r:embed="rId3"/>
                <a:srcRect/>
                <a:tile tx="0" ty="0" sx="100000" sy="100000" flip="none" algn="tl"/>
              </a:blip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r>
              <a:rPr lang="ru-RU" sz="2400" b="1" kern="10" dirty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на основе творчества </a:t>
            </a:r>
          </a:p>
          <a:p>
            <a:r>
              <a:rPr lang="ru-RU" sz="2400" b="1" kern="10" dirty="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Павла Петровича Бажова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 animBg="1"/>
      <p:bldP spid="1128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AE3B7"/>
            </a:gs>
            <a:gs pos="9000">
              <a:srgbClr val="A28949"/>
            </a:gs>
            <a:gs pos="15500">
              <a:srgbClr val="835E17"/>
            </a:gs>
            <a:gs pos="16499">
              <a:srgbClr val="BD922A"/>
            </a:gs>
            <a:gs pos="18500">
              <a:srgbClr val="FBE4AE"/>
            </a:gs>
            <a:gs pos="39500">
              <a:srgbClr val="BD922A"/>
            </a:gs>
            <a:gs pos="43500">
              <a:srgbClr val="BD922A"/>
            </a:gs>
            <a:gs pos="50000">
              <a:srgbClr val="FBE4AE"/>
            </a:gs>
            <a:gs pos="56500">
              <a:srgbClr val="BD922A"/>
            </a:gs>
            <a:gs pos="60501">
              <a:srgbClr val="BD922A"/>
            </a:gs>
            <a:gs pos="81500">
              <a:srgbClr val="FBE4AE"/>
            </a:gs>
            <a:gs pos="83501">
              <a:srgbClr val="BD922A"/>
            </a:gs>
            <a:gs pos="84500">
              <a:srgbClr val="835E17"/>
            </a:gs>
            <a:gs pos="91000">
              <a:srgbClr val="A28949"/>
            </a:gs>
            <a:gs pos="100000">
              <a:srgbClr val="FAE3B7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5472113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47FF"/>
                    </a:gs>
                    <a:gs pos="13000">
                      <a:srgbClr val="000082"/>
                    </a:gs>
                    <a:gs pos="28000">
                      <a:srgbClr val="0047FF"/>
                    </a:gs>
                    <a:gs pos="42000">
                      <a:srgbClr val="000082"/>
                    </a:gs>
                    <a:gs pos="57001">
                      <a:srgbClr val="0047FF"/>
                    </a:gs>
                    <a:gs pos="72000">
                      <a:srgbClr val="000082"/>
                    </a:gs>
                    <a:gs pos="87000">
                      <a:srgbClr val="0047FF"/>
                    </a:gs>
                    <a:gs pos="100000">
                      <a:srgbClr val="000082"/>
                    </a:gs>
                  </a:gsLst>
                  <a:lin ang="2700000" scaled="1"/>
                </a:gradFill>
                <a:latin typeface="Arial"/>
                <a:cs typeface="Arial"/>
              </a:rPr>
              <a:t>Издания «Камни Урала» </a:t>
            </a:r>
          </a:p>
          <a:p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47FF"/>
                    </a:gs>
                    <a:gs pos="13000">
                      <a:srgbClr val="000082"/>
                    </a:gs>
                    <a:gs pos="28000">
                      <a:srgbClr val="0047FF"/>
                    </a:gs>
                    <a:gs pos="42000">
                      <a:srgbClr val="000082"/>
                    </a:gs>
                    <a:gs pos="57001">
                      <a:srgbClr val="0047FF"/>
                    </a:gs>
                    <a:gs pos="72000">
                      <a:srgbClr val="000082"/>
                    </a:gs>
                    <a:gs pos="87000">
                      <a:srgbClr val="0047FF"/>
                    </a:gs>
                    <a:gs pos="100000">
                      <a:srgbClr val="000082"/>
                    </a:gs>
                  </a:gsLst>
                  <a:lin ang="2700000" scaled="1"/>
                </a:gradFill>
                <a:latin typeface="Arial"/>
                <a:cs typeface="Arial"/>
              </a:rPr>
              <a:t>В. Семенова: </a:t>
            </a:r>
          </a:p>
          <a:p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47FF"/>
                    </a:gs>
                    <a:gs pos="13000">
                      <a:srgbClr val="000082"/>
                    </a:gs>
                    <a:gs pos="28000">
                      <a:srgbClr val="0047FF"/>
                    </a:gs>
                    <a:gs pos="42000">
                      <a:srgbClr val="000082"/>
                    </a:gs>
                    <a:gs pos="57001">
                      <a:srgbClr val="0047FF"/>
                    </a:gs>
                    <a:gs pos="72000">
                      <a:srgbClr val="000082"/>
                    </a:gs>
                    <a:gs pos="87000">
                      <a:srgbClr val="0047FF"/>
                    </a:gs>
                    <a:gs pos="100000">
                      <a:srgbClr val="000082"/>
                    </a:gs>
                  </a:gsLst>
                  <a:lin ang="2700000" scaled="1"/>
                </a:gradFill>
                <a:latin typeface="Arial"/>
                <a:cs typeface="Arial"/>
              </a:rPr>
              <a:t>«Малахит» </a:t>
            </a:r>
          </a:p>
          <a:p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47FF"/>
                    </a:gs>
                    <a:gs pos="13000">
                      <a:srgbClr val="000082"/>
                    </a:gs>
                    <a:gs pos="28000">
                      <a:srgbClr val="0047FF"/>
                    </a:gs>
                    <a:gs pos="42000">
                      <a:srgbClr val="000082"/>
                    </a:gs>
                    <a:gs pos="57001">
                      <a:srgbClr val="0047FF"/>
                    </a:gs>
                    <a:gs pos="72000">
                      <a:srgbClr val="000082"/>
                    </a:gs>
                    <a:gs pos="87000">
                      <a:srgbClr val="0047FF"/>
                    </a:gs>
                    <a:gs pos="100000">
                      <a:srgbClr val="000082"/>
                    </a:gs>
                  </a:gsLst>
                  <a:lin ang="2700000" scaled="1"/>
                </a:gradFill>
                <a:latin typeface="Arial"/>
                <a:cs typeface="Arial"/>
              </a:rPr>
              <a:t>«Родонит» </a:t>
            </a:r>
          </a:p>
          <a:p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47FF"/>
                    </a:gs>
                    <a:gs pos="13000">
                      <a:srgbClr val="000082"/>
                    </a:gs>
                    <a:gs pos="28000">
                      <a:srgbClr val="0047FF"/>
                    </a:gs>
                    <a:gs pos="42000">
                      <a:srgbClr val="000082"/>
                    </a:gs>
                    <a:gs pos="57001">
                      <a:srgbClr val="0047FF"/>
                    </a:gs>
                    <a:gs pos="72000">
                      <a:srgbClr val="000082"/>
                    </a:gs>
                    <a:gs pos="87000">
                      <a:srgbClr val="0047FF"/>
                    </a:gs>
                    <a:gs pos="100000">
                      <a:srgbClr val="000082"/>
                    </a:gs>
                  </a:gsLst>
                  <a:lin ang="2700000" scaled="1"/>
                </a:gradFill>
                <a:latin typeface="Arial"/>
                <a:cs typeface="Arial"/>
              </a:rPr>
              <a:t>«Агат»</a:t>
            </a:r>
          </a:p>
          <a:p>
            <a:r>
              <a:rPr lang="ru-RU" sz="2000" kern="1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47FF"/>
                    </a:gs>
                    <a:gs pos="13000">
                      <a:srgbClr val="000082"/>
                    </a:gs>
                    <a:gs pos="28000">
                      <a:srgbClr val="0047FF"/>
                    </a:gs>
                    <a:gs pos="42000">
                      <a:srgbClr val="000082"/>
                    </a:gs>
                    <a:gs pos="57001">
                      <a:srgbClr val="0047FF"/>
                    </a:gs>
                    <a:gs pos="72000">
                      <a:srgbClr val="000082"/>
                    </a:gs>
                    <a:gs pos="87000">
                      <a:srgbClr val="0047FF"/>
                    </a:gs>
                    <a:gs pos="100000">
                      <a:srgbClr val="000082"/>
                    </a:gs>
                  </a:gsLst>
                  <a:lin ang="2700000" scaled="1"/>
                </a:gradFill>
                <a:latin typeface="Arial"/>
                <a:cs typeface="Arial"/>
              </a:rPr>
              <a:t>«Селенит»</a:t>
            </a:r>
          </a:p>
        </p:txBody>
      </p:sp>
      <p:pic>
        <p:nvPicPr>
          <p:cNvPr id="1126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429000"/>
            <a:ext cx="2832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781300"/>
            <a:ext cx="3082925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3446">
            <a:off x="6011863" y="476250"/>
            <a:ext cx="2771775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1026">
            <a:off x="2051050" y="2349500"/>
            <a:ext cx="29210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9900"/>
            </a:gs>
            <a:gs pos="100000">
              <a:srgbClr val="0033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57563"/>
            <a:ext cx="398145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88913"/>
            <a:ext cx="3416300" cy="427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581525"/>
            <a:ext cx="309562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WordArt 9"/>
          <p:cNvSpPr>
            <a:spLocks noChangeArrowheads="1" noChangeShapeType="1" noTextEdit="1"/>
          </p:cNvSpPr>
          <p:nvPr/>
        </p:nvSpPr>
        <p:spPr bwMode="auto">
          <a:xfrm>
            <a:off x="250825" y="620713"/>
            <a:ext cx="5041900" cy="1608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Коллекция изделий </a:t>
            </a:r>
          </a:p>
          <a:p>
            <a:r>
              <a:rPr lang="ru-RU" sz="24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 украшений </a:t>
            </a:r>
          </a:p>
          <a:p>
            <a:r>
              <a:rPr lang="ru-RU" sz="24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из уральских самоцветов</a:t>
            </a:r>
          </a:p>
        </p:txBody>
      </p:sp>
      <p:pic>
        <p:nvPicPr>
          <p:cNvPr id="12294" name="Picture 13" descr="star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91611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4" descr="star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2050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5" descr="star2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357563"/>
            <a:ext cx="3603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6" descr="star2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3789363"/>
            <a:ext cx="3603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7" descr="star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8" descr="star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276475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9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84313"/>
            <a:ext cx="4572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20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268413"/>
            <a:ext cx="4572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21" descr="backgrounds_10001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5175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22" descr="backgrounds_10001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38" y="0"/>
            <a:ext cx="576262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Picture 23" descr="star2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49237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24" descr="star2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60350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25" descr="star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661025"/>
            <a:ext cx="28733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26" descr="star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6021388"/>
            <a:ext cx="28733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27" descr="star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6165850"/>
            <a:ext cx="28733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3300"/>
            </a:gs>
            <a:gs pos="100000">
              <a:srgbClr val="006600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7" y="1714938"/>
            <a:ext cx="2663825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133600"/>
            <a:ext cx="2840037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60350"/>
            <a:ext cx="27400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92575"/>
            <a:ext cx="5614988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2" name="WordArt 10"/>
          <p:cNvSpPr>
            <a:spLocks noChangeArrowheads="1" noChangeShapeType="1" noTextEdit="1"/>
          </p:cNvSpPr>
          <p:nvPr/>
        </p:nvSpPr>
        <p:spPr bwMode="auto">
          <a:xfrm>
            <a:off x="250825" y="188913"/>
            <a:ext cx="5905500" cy="1512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50000">
                      <a:srgbClr val="FFFF00"/>
                    </a:gs>
                    <a:gs pos="100000">
                      <a:srgbClr val="00FFFF"/>
                    </a:gs>
                  </a:gsLst>
                  <a:lin ang="5400000" scaled="1"/>
                </a:gradFill>
                <a:latin typeface="Arial"/>
                <a:cs typeface="Arial"/>
              </a:rPr>
              <a:t>Использование исторических </a:t>
            </a:r>
          </a:p>
          <a:p>
            <a:r>
              <a:rPr lang="ru-RU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50000">
                      <a:srgbClr val="FFFF00"/>
                    </a:gs>
                    <a:gs pos="100000">
                      <a:srgbClr val="00FFFF"/>
                    </a:gs>
                  </a:gsLst>
                  <a:lin ang="5400000" scaled="1"/>
                </a:gradFill>
                <a:latin typeface="Arial"/>
                <a:cs typeface="Arial"/>
              </a:rPr>
              <a:t>и выставочных материалов </a:t>
            </a:r>
          </a:p>
          <a:p>
            <a:r>
              <a:rPr lang="ru-RU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50000">
                      <a:srgbClr val="FFFF00"/>
                    </a:gs>
                    <a:gs pos="100000">
                      <a:srgbClr val="00FFFF"/>
                    </a:gs>
                  </a:gsLst>
                  <a:lin ang="5400000" scaled="1"/>
                </a:gradFill>
                <a:latin typeface="Arial"/>
                <a:cs typeface="Arial"/>
              </a:rPr>
              <a:t>краеведческого музея </a:t>
            </a:r>
          </a:p>
          <a:p>
            <a:endParaRPr lang="ru-RU" b="1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FFFF"/>
                  </a:gs>
                  <a:gs pos="50000">
                    <a:srgbClr val="FFFF00"/>
                  </a:gs>
                  <a:gs pos="100000">
                    <a:srgbClr val="00FFFF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66FF33"/>
            </a:gs>
            <a:gs pos="50000">
              <a:srgbClr val="FF99FF"/>
            </a:gs>
            <a:gs pos="100000">
              <a:srgbClr val="66FF3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altLang="ru-RU" b="1" smtClean="0">
                <a:solidFill>
                  <a:srgbClr val="000099"/>
                </a:solidFill>
              </a:rPr>
              <a:t>Этапы работы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rgbClr val="800000"/>
                </a:solidFill>
              </a:rPr>
              <a:t>1 этап – Мотивация</a:t>
            </a:r>
          </a:p>
          <a:p>
            <a:pPr eaLnBrk="1" hangingPunct="1">
              <a:buFontTx/>
              <a:buNone/>
            </a:pPr>
            <a:r>
              <a:rPr lang="ru-RU" altLang="ru-RU" b="1" smtClean="0">
                <a:solidFill>
                  <a:srgbClr val="333399"/>
                </a:solidFill>
              </a:rPr>
              <a:t>-  </a:t>
            </a:r>
            <a:r>
              <a:rPr lang="ru-RU" altLang="ru-RU" sz="2800" b="1" smtClean="0">
                <a:solidFill>
                  <a:srgbClr val="333399"/>
                </a:solidFill>
              </a:rPr>
              <a:t>Прием «Закрытого портрета»</a:t>
            </a:r>
          </a:p>
          <a:p>
            <a:pPr eaLnBrk="1" hangingPunct="1">
              <a:buFontTx/>
              <a:buChar char="-"/>
            </a:pPr>
            <a:r>
              <a:rPr lang="ru-RU" altLang="ru-RU" sz="2800" b="1" smtClean="0">
                <a:solidFill>
                  <a:srgbClr val="333399"/>
                </a:solidFill>
              </a:rPr>
              <a:t>Биографические зарисовки</a:t>
            </a:r>
          </a:p>
          <a:p>
            <a:pPr eaLnBrk="1" hangingPunct="1">
              <a:buFontTx/>
              <a:buChar char="-"/>
            </a:pPr>
            <a:r>
              <a:rPr lang="ru-RU" altLang="ru-RU" sz="2800" b="1" smtClean="0">
                <a:solidFill>
                  <a:srgbClr val="333399"/>
                </a:solidFill>
              </a:rPr>
              <a:t>«Лента времени»</a:t>
            </a:r>
          </a:p>
          <a:p>
            <a:pPr eaLnBrk="1" hangingPunct="1">
              <a:buFontTx/>
              <a:buChar char="-"/>
            </a:pPr>
            <a:r>
              <a:rPr lang="ru-RU" altLang="ru-RU" sz="2800" b="1" smtClean="0">
                <a:solidFill>
                  <a:srgbClr val="333399"/>
                </a:solidFill>
              </a:rPr>
              <a:t>География жизни П.П. Бажова</a:t>
            </a:r>
          </a:p>
          <a:p>
            <a:pPr eaLnBrk="1" hangingPunct="1">
              <a:buFontTx/>
              <a:buChar char="-"/>
            </a:pPr>
            <a:r>
              <a:rPr lang="ru-RU" altLang="ru-RU" sz="2800" b="1" smtClean="0">
                <a:solidFill>
                  <a:srgbClr val="333399"/>
                </a:solidFill>
              </a:rPr>
              <a:t>Красота и многообразие изданий сказов</a:t>
            </a:r>
          </a:p>
          <a:p>
            <a:pPr eaLnBrk="1" hangingPunct="1">
              <a:buFontTx/>
              <a:buChar char="-"/>
            </a:pPr>
            <a:r>
              <a:rPr lang="ru-RU" altLang="ru-RU" sz="2800" b="1" smtClean="0">
                <a:solidFill>
                  <a:srgbClr val="333399"/>
                </a:solidFill>
              </a:rPr>
              <a:t>Экскурсия на улицу имени  писателя</a:t>
            </a:r>
          </a:p>
          <a:p>
            <a:pPr eaLnBrk="1" hangingPunct="1">
              <a:buFontTx/>
              <a:buChar char="-"/>
            </a:pPr>
            <a:r>
              <a:rPr lang="ru-RU" altLang="ru-RU" sz="2800" b="1" smtClean="0">
                <a:solidFill>
                  <a:srgbClr val="333399"/>
                </a:solidFill>
              </a:rPr>
              <a:t>Интервью </a:t>
            </a:r>
          </a:p>
          <a:p>
            <a:pPr eaLnBrk="1" hangingPunct="1">
              <a:buFontTx/>
              <a:buChar char="-"/>
            </a:pPr>
            <a:endParaRPr lang="ru-RU" altLang="ru-RU" sz="2800" b="1" smtClean="0">
              <a:solidFill>
                <a:srgbClr val="333399"/>
              </a:solidFill>
            </a:endParaRPr>
          </a:p>
          <a:p>
            <a:pPr eaLnBrk="1" hangingPunct="1"/>
            <a:endParaRPr lang="ru-RU" altLang="ru-RU" smtClean="0">
              <a:solidFill>
                <a:srgbClr val="333399"/>
              </a:solidFill>
            </a:endParaRPr>
          </a:p>
          <a:p>
            <a:pPr eaLnBrk="1" hangingPunct="1"/>
            <a:endParaRPr lang="ru-RU" altLang="ru-RU" smtClean="0"/>
          </a:p>
        </p:txBody>
      </p:sp>
      <p:pic>
        <p:nvPicPr>
          <p:cNvPr id="14340" name="Picture 7" descr="egm13009600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3" y="620713"/>
            <a:ext cx="1882775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 descr="star7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589588"/>
            <a:ext cx="2159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9" descr="star1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373688"/>
            <a:ext cx="50323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4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bg1"/>
            </a:gs>
            <a:gs pos="100000">
              <a:srgbClr val="66CCFF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i="1" smtClean="0">
                <a:solidFill>
                  <a:srgbClr val="990000"/>
                </a:solidFill>
              </a:rPr>
              <a:t>2 этап – знакомство с творчеством П.П. Бажова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643813" cy="2476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b="1" smtClean="0">
                <a:solidFill>
                  <a:srgbClr val="000099"/>
                </a:solidFill>
              </a:rPr>
              <a:t>Состоит из двух блоков: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>
                <a:solidFill>
                  <a:srgbClr val="CC3300"/>
                </a:solidFill>
              </a:rPr>
              <a:t>Первый блок</a:t>
            </a:r>
            <a:r>
              <a:rPr lang="ru-RU" altLang="ru-RU" sz="2400" b="1" smtClean="0"/>
              <a:t> </a:t>
            </a:r>
            <a:r>
              <a:rPr lang="ru-RU" altLang="ru-RU" sz="2400" b="1" smtClean="0">
                <a:solidFill>
                  <a:srgbClr val="000066"/>
                </a:solidFill>
              </a:rPr>
              <a:t>– </a:t>
            </a:r>
            <a:endParaRPr lang="en-US" altLang="ru-RU" sz="2400" b="1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>
                <a:solidFill>
                  <a:srgbClr val="000066"/>
                </a:solidFill>
              </a:rPr>
              <a:t>сказы, где главные герои дети.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>
                <a:solidFill>
                  <a:srgbClr val="CC3300"/>
                </a:solidFill>
              </a:rPr>
              <a:t>Второй блок</a:t>
            </a:r>
            <a:r>
              <a:rPr lang="ru-RU" altLang="ru-RU" sz="2400" b="1" smtClean="0"/>
              <a:t> </a:t>
            </a:r>
            <a:r>
              <a:rPr lang="ru-RU" altLang="ru-RU" sz="2400" b="1" smtClean="0">
                <a:solidFill>
                  <a:srgbClr val="000066"/>
                </a:solidFill>
              </a:rPr>
              <a:t>– </a:t>
            </a:r>
            <a:endParaRPr lang="en-US" altLang="ru-RU" sz="2400" b="1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>
                <a:solidFill>
                  <a:srgbClr val="000066"/>
                </a:solidFill>
              </a:rPr>
              <a:t>сказы, о людях труда, о талантливых мастерах, о таинственной силе.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9009">
            <a:off x="7451725" y="4437063"/>
            <a:ext cx="149542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6" descr="книга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320">
            <a:off x="5908675" y="3917950"/>
            <a:ext cx="164623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Слышко"/>
          <p:cNvPicPr>
            <a:picLocks noChangeAspect="1" noChangeArrowheads="1"/>
          </p:cNvPicPr>
          <p:nvPr/>
        </p:nvPicPr>
        <p:blipFill>
          <a:blip r:embed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81525"/>
            <a:ext cx="16764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660066"/>
                </a:solidFill>
              </a:rPr>
              <a:t>Технология ознакомления с произведением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1. Литературный жанр – сказ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2. Название сказа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3. Рассмотрение обложки книги, повтор названия сказа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4. Литературный пересказ сопровождающийся чтением отдельных отрывков и диалогов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5. Словарная работа в процессе чтения 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6. Демонстрация иллюстраций по ходу чтения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7. Беседа по содержанию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8. Знакомство с минералами, которые упоминаются в сказе</a:t>
            </a:r>
          </a:p>
          <a:p>
            <a:pPr eaLnBrk="1" hangingPunct="1">
              <a:buFontTx/>
              <a:buNone/>
            </a:pPr>
            <a:r>
              <a:rPr lang="ru-RU" altLang="ru-RU" sz="2000" b="1" smtClean="0">
                <a:solidFill>
                  <a:srgbClr val="660033"/>
                </a:solidFill>
              </a:rPr>
              <a:t>9. Индивидуальные задания для домашнего выполнения</a:t>
            </a:r>
          </a:p>
          <a:p>
            <a:pPr eaLnBrk="1" hangingPunct="1">
              <a:buFontTx/>
              <a:buNone/>
            </a:pPr>
            <a:endParaRPr lang="ru-RU" altLang="ru-RU" sz="2000" b="1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endParaRPr lang="ru-RU" altLang="ru-RU" sz="2400" smtClean="0">
              <a:solidFill>
                <a:srgbClr val="660033"/>
              </a:solidFill>
            </a:endParaRPr>
          </a:p>
          <a:p>
            <a:pPr eaLnBrk="1" hangingPunct="1">
              <a:buFontTx/>
              <a:buNone/>
            </a:pPr>
            <a:endParaRPr lang="ru-RU" altLang="ru-RU" sz="2000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99CC00"/>
            </a:gs>
            <a:gs pos="50000">
              <a:srgbClr val="006600"/>
            </a:gs>
            <a:gs pos="100000">
              <a:srgbClr val="99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0099"/>
                </a:solidFill>
              </a:rPr>
              <a:t>Последовательность знакомства со сказами первого блока: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66"/>
                </a:solidFill>
              </a:rPr>
              <a:t>«Серебряное копытце»</a:t>
            </a:r>
          </a:p>
          <a:p>
            <a:pPr eaLnBrk="1" hangingPunct="1"/>
            <a:r>
              <a:rPr lang="ru-RU" altLang="ru-RU" b="1" smtClean="0">
                <a:solidFill>
                  <a:srgbClr val="FFFF00"/>
                </a:solidFill>
              </a:rPr>
              <a:t>«Огневушка-Поскакушка»</a:t>
            </a:r>
          </a:p>
          <a:p>
            <a:pPr eaLnBrk="1" hangingPunct="1"/>
            <a:r>
              <a:rPr lang="ru-RU" altLang="ru-RU" b="1" smtClean="0">
                <a:solidFill>
                  <a:srgbClr val="0099CC"/>
                </a:solidFill>
              </a:rPr>
              <a:t>«Голубая змейка»</a:t>
            </a:r>
          </a:p>
          <a:p>
            <a:pPr eaLnBrk="1" hangingPunct="1"/>
            <a:r>
              <a:rPr lang="ru-RU" altLang="ru-RU" b="1" smtClean="0">
                <a:solidFill>
                  <a:srgbClr val="660066"/>
                </a:solidFill>
              </a:rPr>
              <a:t>«Таюткино зеркальце»</a:t>
            </a:r>
          </a:p>
          <a:p>
            <a:pPr eaLnBrk="1" hangingPunct="1"/>
            <a:endParaRPr lang="ru-RU" altLang="ru-RU" b="1" smtClean="0">
              <a:solidFill>
                <a:srgbClr val="660066"/>
              </a:solidFill>
            </a:endParaRPr>
          </a:p>
          <a:p>
            <a:pPr eaLnBrk="1" hangingPunct="1"/>
            <a:endParaRPr lang="ru-RU" altLang="ru-RU" b="1" smtClean="0"/>
          </a:p>
          <a:p>
            <a:pPr eaLnBrk="1" hangingPunct="1"/>
            <a:endParaRPr lang="ru-RU" altLang="ru-RU" smtClean="0"/>
          </a:p>
        </p:txBody>
      </p:sp>
      <p:pic>
        <p:nvPicPr>
          <p:cNvPr id="17412" name="Picture 4" descr="DSC_0133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67647">
            <a:off x="900113" y="4292600"/>
            <a:ext cx="1395412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DSC_0125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966">
            <a:off x="2268538" y="4581525"/>
            <a:ext cx="1408112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DSC_0133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5751">
            <a:off x="3563938" y="4437063"/>
            <a:ext cx="1379537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96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998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498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998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498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анимафки и авики (284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" y="1259160"/>
            <a:ext cx="3541713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 descr="b7b9dd6775fd4c0c72872a7ef1c5db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2471738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8a23908d9f75ab34209114c097cf342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15000"/>
            <a:ext cx="7810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8a23908d9f75ab34209114c097cf342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715000"/>
            <a:ext cx="7810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IMG_00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119" y="1305803"/>
            <a:ext cx="3433762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9624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4196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4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14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2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449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1" name="WordArt 13"/>
          <p:cNvSpPr>
            <a:spLocks noChangeArrowheads="1" noChangeShapeType="1" noTextEdit="1"/>
          </p:cNvSpPr>
          <p:nvPr/>
        </p:nvSpPr>
        <p:spPr bwMode="auto">
          <a:xfrm>
            <a:off x="914400" y="304800"/>
            <a:ext cx="6172200" cy="1447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ru-RU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0">
                      <a:srgbClr val="1A8D48"/>
                    </a:gs>
                    <a:gs pos="25999">
                      <a:srgbClr val="FFFF00"/>
                    </a:gs>
                    <a:gs pos="36501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499">
                      <a:srgbClr val="EE3F17"/>
                    </a:gs>
                    <a:gs pos="74001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Серебряное копытце</a:t>
            </a:r>
          </a:p>
        </p:txBody>
      </p:sp>
      <p:pic>
        <p:nvPicPr>
          <p:cNvPr id="18446" name="Picture 14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149725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7" name="Picture 15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797425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Оранжевое солнц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335438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63" y="838200"/>
            <a:ext cx="355917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228600" y="5638800"/>
            <a:ext cx="5334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Огневушка-Поскакушка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ackgrounds_10001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backgrounds_10001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http://virlib-old.eunnet.net/Bazhov/ris/skazy/zmeika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228600"/>
            <a:ext cx="502285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>
            <a:off x="2895600" y="5867400"/>
            <a:ext cx="58674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r>
              <a:rPr lang="ru-RU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E9EFF"/>
                    </a:gs>
                    <a:gs pos="39999">
                      <a:srgbClr val="85C2FF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Голубая змейка</a:t>
            </a:r>
          </a:p>
        </p:txBody>
      </p:sp>
      <p:pic>
        <p:nvPicPr>
          <p:cNvPr id="20486" name="Picture 6" descr="star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624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star1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572000"/>
            <a:ext cx="4238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 descr="star1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200400"/>
            <a:ext cx="4238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 descr="star1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4238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 descr="star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194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 descr="star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9718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9999FF"/>
            </a:gs>
            <a:gs pos="100000">
              <a:srgbClr val="FFCC6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213100"/>
            <a:ext cx="3348037" cy="6492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0"/>
            <a:ext cx="731837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0"/>
            <a:ext cx="27527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WordArt 9"/>
          <p:cNvSpPr>
            <a:spLocks noChangeArrowheads="1" noChangeShapeType="1" noTextEdit="1"/>
          </p:cNvSpPr>
          <p:nvPr/>
        </p:nvSpPr>
        <p:spPr bwMode="auto">
          <a:xfrm>
            <a:off x="323850" y="260350"/>
            <a:ext cx="3311525" cy="10080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ru-RU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6600"/>
                    </a:gs>
                    <a:gs pos="50000">
                      <a:schemeClr val="accent1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atin typeface="Arial"/>
                <a:cs typeface="Arial"/>
              </a:rPr>
              <a:t> ___ ______ </a:t>
            </a:r>
          </a:p>
        </p:txBody>
      </p:sp>
      <p:sp>
        <p:nvSpPr>
          <p:cNvPr id="3078" name="WordArt 10"/>
          <p:cNvSpPr>
            <a:spLocks noChangeArrowheads="1" noChangeShapeType="1" noTextEdit="1"/>
          </p:cNvSpPr>
          <p:nvPr/>
        </p:nvSpPr>
        <p:spPr bwMode="auto">
          <a:xfrm>
            <a:off x="179388" y="1412875"/>
            <a:ext cx="6048375" cy="1511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FF9933"/>
                    </a:gs>
                    <a:gs pos="100000">
                      <a:srgbClr val="FF3300"/>
                    </a:gs>
                  </a:gsLst>
                  <a:lin ang="18900000" scaled="1"/>
                </a:gradFill>
                <a:latin typeface="Arial"/>
                <a:cs typeface="Arial"/>
              </a:rPr>
              <a:t>Формировать понятия </a:t>
            </a:r>
          </a:p>
          <a:p>
            <a:r>
              <a:rPr lang="ru-RU" sz="20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FF9933"/>
                    </a:gs>
                    <a:gs pos="100000">
                      <a:srgbClr val="FF3300"/>
                    </a:gs>
                  </a:gsLst>
                  <a:lin ang="18900000" scaled="1"/>
                </a:gradFill>
                <a:latin typeface="Arial"/>
                <a:cs typeface="Arial"/>
              </a:rPr>
              <a:t>общечеловеческих ценностей</a:t>
            </a:r>
          </a:p>
          <a:p>
            <a:r>
              <a:rPr lang="ru-RU" sz="2000" b="1" kern="1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FF9933"/>
                    </a:gs>
                    <a:gs pos="100000">
                      <a:srgbClr val="FF3300"/>
                    </a:gs>
                  </a:gsLst>
                  <a:lin ang="18900000" scaled="1"/>
                </a:gradFill>
                <a:latin typeface="Arial"/>
                <a:cs typeface="Arial"/>
              </a:rPr>
              <a:t> на основе творчества П.П. Бажова:</a:t>
            </a:r>
          </a:p>
        </p:txBody>
      </p:sp>
      <p:sp>
        <p:nvSpPr>
          <p:cNvPr id="62475" name="WordArt 11"/>
          <p:cNvSpPr>
            <a:spLocks noChangeArrowheads="1" noChangeShapeType="1" noTextEdit="1"/>
          </p:cNvSpPr>
          <p:nvPr/>
        </p:nvSpPr>
        <p:spPr bwMode="auto">
          <a:xfrm>
            <a:off x="250825" y="3500438"/>
            <a:ext cx="6553200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i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Приобщать детей к культуре </a:t>
            </a:r>
          </a:p>
          <a:p>
            <a:r>
              <a:rPr lang="ru-RU" b="1" i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 истории родного края.</a:t>
            </a:r>
          </a:p>
        </p:txBody>
      </p:sp>
      <p:sp>
        <p:nvSpPr>
          <p:cNvPr id="62476" name="WordArt 12"/>
          <p:cNvSpPr>
            <a:spLocks noChangeArrowheads="1" noChangeShapeType="1" noTextEdit="1"/>
          </p:cNvSpPr>
          <p:nvPr/>
        </p:nvSpPr>
        <p:spPr bwMode="auto">
          <a:xfrm>
            <a:off x="323850" y="4652963"/>
            <a:ext cx="6408738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i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50000">
                      <a:srgbClr val="FFFFFF"/>
                    </a:gs>
                    <a:gs pos="100000">
                      <a:srgbClr val="66FF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Прививать любовь и интерес </a:t>
            </a:r>
          </a:p>
          <a:p>
            <a:r>
              <a:rPr lang="ru-RU" b="1" i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50000">
                      <a:srgbClr val="FFFFFF"/>
                    </a:gs>
                    <a:gs pos="100000">
                      <a:srgbClr val="66FFFF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 богатой природе Урала.</a:t>
            </a:r>
          </a:p>
        </p:txBody>
      </p:sp>
      <p:sp>
        <p:nvSpPr>
          <p:cNvPr id="62477" name="WordArt 13"/>
          <p:cNvSpPr>
            <a:spLocks noChangeArrowheads="1" noChangeShapeType="1" noTextEdit="1"/>
          </p:cNvSpPr>
          <p:nvPr/>
        </p:nvSpPr>
        <p:spPr bwMode="auto">
          <a:xfrm>
            <a:off x="323850" y="5734050"/>
            <a:ext cx="6192838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i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Воспитывать уважение </a:t>
            </a:r>
          </a:p>
          <a:p>
            <a:r>
              <a:rPr lang="ru-RU" b="1" i="1" kern="1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 людям труда.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5" grpId="0" animBg="1"/>
      <p:bldP spid="62476" grpId="0" animBg="1"/>
      <p:bldP spid="6247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ackgrounds_0004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29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IMG_0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52578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WordArt 4"/>
          <p:cNvSpPr>
            <a:spLocks noChangeArrowheads="1" noChangeShapeType="1" noTextEdit="1"/>
          </p:cNvSpPr>
          <p:nvPr/>
        </p:nvSpPr>
        <p:spPr bwMode="auto">
          <a:xfrm>
            <a:off x="304800" y="4038600"/>
            <a:ext cx="4876800" cy="2362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FFFF00"/>
                    </a:gs>
                  </a:gsLst>
                  <a:path path="rect">
                    <a:fillToRect t="100000" r="100000"/>
                  </a:path>
                </a:gradFill>
                <a:latin typeface="Arial"/>
                <a:cs typeface="Arial"/>
              </a:rPr>
              <a:t>Таюткино зеркальце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09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1"/>
            </a:gs>
            <a:gs pos="50000">
              <a:srgbClr val="009900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66"/>
                </a:solidFill>
              </a:rPr>
              <a:t>«Серебряное копытце»</a:t>
            </a:r>
          </a:p>
          <a:p>
            <a:pPr eaLnBrk="1" hangingPunct="1"/>
            <a:r>
              <a:rPr lang="ru-RU" altLang="ru-RU" b="1" smtClean="0">
                <a:solidFill>
                  <a:srgbClr val="FFFF00"/>
                </a:solidFill>
              </a:rPr>
              <a:t>«Огневушка-Поскакушка»</a:t>
            </a:r>
          </a:p>
          <a:p>
            <a:pPr eaLnBrk="1" hangingPunct="1"/>
            <a:r>
              <a:rPr lang="ru-RU" altLang="ru-RU" b="1" smtClean="0">
                <a:solidFill>
                  <a:srgbClr val="0099CC"/>
                </a:solidFill>
              </a:rPr>
              <a:t>«Голубая змейка»</a:t>
            </a:r>
          </a:p>
          <a:p>
            <a:pPr eaLnBrk="1" hangingPunct="1"/>
            <a:r>
              <a:rPr lang="ru-RU" altLang="ru-RU" b="1" smtClean="0">
                <a:solidFill>
                  <a:srgbClr val="660066"/>
                </a:solidFill>
              </a:rPr>
              <a:t>«Таюткино зеркальце»</a:t>
            </a:r>
          </a:p>
          <a:p>
            <a:pPr eaLnBrk="1" hangingPunct="1"/>
            <a:endParaRPr lang="ru-RU" altLang="ru-RU" b="1" smtClean="0">
              <a:solidFill>
                <a:srgbClr val="660066"/>
              </a:solidFill>
            </a:endParaRPr>
          </a:p>
          <a:p>
            <a:pPr eaLnBrk="1" hangingPunct="1"/>
            <a:endParaRPr lang="ru-RU" altLang="ru-RU" b="1" smtClean="0"/>
          </a:p>
          <a:p>
            <a:pPr eaLnBrk="1" hangingPunct="1"/>
            <a:endParaRPr lang="ru-RU" altLang="ru-RU" smtClean="0"/>
          </a:p>
        </p:txBody>
      </p:sp>
      <p:pic>
        <p:nvPicPr>
          <p:cNvPr id="22531" name="Picture 4" descr="DSC_0133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67647">
            <a:off x="900113" y="4292600"/>
            <a:ext cx="1395412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DSC_0125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966">
            <a:off x="2268538" y="4581525"/>
            <a:ext cx="1408112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 descr="DSC_0133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5751">
            <a:off x="3563938" y="4437063"/>
            <a:ext cx="1379537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5CBF"/>
            </a:gs>
            <a:gs pos="12500">
              <a:srgbClr val="0087E6"/>
            </a:gs>
            <a:gs pos="37500">
              <a:srgbClr val="21D6E0"/>
            </a:gs>
            <a:gs pos="50000">
              <a:srgbClr val="03D4A8"/>
            </a:gs>
            <a:gs pos="62500">
              <a:srgbClr val="21D6E0"/>
            </a:gs>
            <a:gs pos="875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400" b="1" i="1" smtClean="0">
                <a:solidFill>
                  <a:srgbClr val="333300"/>
                </a:solidFill>
              </a:rPr>
              <a:t>Последовательность </a:t>
            </a:r>
            <a:r>
              <a:rPr lang="en-US" altLang="ru-RU" sz="3400" b="1" i="1" smtClean="0">
                <a:solidFill>
                  <a:srgbClr val="333300"/>
                </a:solidFill>
              </a:rPr>
              <a:t/>
            </a:r>
            <a:br>
              <a:rPr lang="en-US" altLang="ru-RU" sz="3400" b="1" i="1" smtClean="0">
                <a:solidFill>
                  <a:srgbClr val="333300"/>
                </a:solidFill>
              </a:rPr>
            </a:br>
            <a:r>
              <a:rPr lang="ru-RU" altLang="ru-RU" sz="3400" b="1" i="1" smtClean="0">
                <a:solidFill>
                  <a:srgbClr val="333300"/>
                </a:solidFill>
              </a:rPr>
              <a:t>знакомства со сказами </a:t>
            </a:r>
            <a:r>
              <a:rPr lang="en-US" altLang="ru-RU" sz="3400" b="1" i="1" smtClean="0">
                <a:solidFill>
                  <a:srgbClr val="333300"/>
                </a:solidFill>
              </a:rPr>
              <a:t/>
            </a:r>
            <a:br>
              <a:rPr lang="en-US" altLang="ru-RU" sz="3400" b="1" i="1" smtClean="0">
                <a:solidFill>
                  <a:srgbClr val="333300"/>
                </a:solidFill>
              </a:rPr>
            </a:br>
            <a:r>
              <a:rPr lang="ru-RU" altLang="ru-RU" sz="3400" b="1" i="1" smtClean="0">
                <a:solidFill>
                  <a:srgbClr val="333300"/>
                </a:solidFill>
              </a:rPr>
              <a:t>второго блока: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rgbClr val="008000"/>
                </a:solidFill>
              </a:rPr>
              <a:t>«Медной горы Хозяйка»</a:t>
            </a:r>
          </a:p>
          <a:p>
            <a:pPr eaLnBrk="1" hangingPunct="1"/>
            <a:r>
              <a:rPr lang="ru-RU" altLang="ru-RU" sz="3600" b="1" smtClean="0">
                <a:solidFill>
                  <a:srgbClr val="003300"/>
                </a:solidFill>
              </a:rPr>
              <a:t>«Малахитовая шкатулка»</a:t>
            </a:r>
          </a:p>
          <a:p>
            <a:pPr eaLnBrk="1" hangingPunct="1"/>
            <a:r>
              <a:rPr lang="ru-RU" altLang="ru-RU" sz="3600" b="1" smtClean="0">
                <a:solidFill>
                  <a:srgbClr val="003399"/>
                </a:solidFill>
              </a:rPr>
              <a:t>«Синюшкин колодец»</a:t>
            </a:r>
          </a:p>
          <a:p>
            <a:pPr eaLnBrk="1" hangingPunct="1"/>
            <a:r>
              <a:rPr lang="ru-RU" altLang="ru-RU" sz="3600" b="1" smtClean="0">
                <a:solidFill>
                  <a:srgbClr val="FF6600"/>
                </a:solidFill>
              </a:rPr>
              <a:t>«Каменный цветок»</a:t>
            </a:r>
          </a:p>
          <a:p>
            <a:pPr eaLnBrk="1" hangingPunct="1"/>
            <a:r>
              <a:rPr lang="ru-RU" altLang="ru-RU" sz="3600" b="1" smtClean="0">
                <a:solidFill>
                  <a:srgbClr val="CCCC00"/>
                </a:solidFill>
              </a:rPr>
              <a:t>«Горный мастер»</a:t>
            </a:r>
          </a:p>
        </p:txBody>
      </p:sp>
      <p:pic>
        <p:nvPicPr>
          <p:cNvPr id="23556" name="Picture 5" descr="DSC_0123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82466">
            <a:off x="7235825" y="3141663"/>
            <a:ext cx="14986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DSC_012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5173">
            <a:off x="5724525" y="3789363"/>
            <a:ext cx="1397000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277">
            <a:off x="6588125" y="5157788"/>
            <a:ext cx="17335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17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998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498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998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498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998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9966"/>
            </a:gs>
            <a:gs pos="100000">
              <a:srgbClr val="0066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news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953000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557338"/>
            <a:ext cx="356870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8" name="WordArt 4"/>
          <p:cNvSpPr>
            <a:spLocks noChangeArrowheads="1" noChangeShapeType="1" noTextEdit="1"/>
          </p:cNvSpPr>
          <p:nvPr/>
        </p:nvSpPr>
        <p:spPr bwMode="auto">
          <a:xfrm>
            <a:off x="228600" y="5257800"/>
            <a:ext cx="6477000" cy="13716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r>
              <a:rPr lang="ru-RU" sz="24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8000"/>
                    </a:gs>
                    <a:gs pos="50000">
                      <a:srgbClr val="FFFF66"/>
                    </a:gs>
                    <a:gs pos="100000">
                      <a:srgbClr val="008000"/>
                    </a:gs>
                  </a:gsLst>
                  <a:lin ang="0" scaled="1"/>
                </a:gradFill>
                <a:latin typeface="Times New Roman"/>
                <a:cs typeface="Times New Roman"/>
              </a:rPr>
              <a:t>Медной горы хозяйка</a:t>
            </a:r>
          </a:p>
        </p:txBody>
      </p:sp>
      <p:pic>
        <p:nvPicPr>
          <p:cNvPr id="24581" name="Picture 5" descr="lines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2362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lines1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657600"/>
            <a:ext cx="2362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 descr="анимафки и авики (105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43200"/>
            <a:ext cx="6096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backgrounds_10005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1524000"/>
            <a:ext cx="10477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9" descr="backgrounds_10005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13" y="2590800"/>
            <a:ext cx="877887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 descr="star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8382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1" descr="star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906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2" descr="star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1430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13" descr="star2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7620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0" name="Picture 14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3238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1" name="Picture 15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19200"/>
            <a:ext cx="3238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2" name="Picture 16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1600"/>
            <a:ext cx="3238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3" name="Picture 17" descr="5b2e661dd9c54fe46bbcaa3385e786fc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304800"/>
            <a:ext cx="8255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шкатул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381000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3" y="304800"/>
            <a:ext cx="451485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2" name="Picture 4" descr="http://images.pthings.ru/skazilki/bazhov_2/15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2" t="9828" r="27751" b="17810"/>
          <a:stretch>
            <a:fillRect/>
          </a:stretch>
        </p:blipFill>
        <p:spPr bwMode="auto">
          <a:xfrm>
            <a:off x="304800" y="2514600"/>
            <a:ext cx="1955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WordArt 5"/>
          <p:cNvSpPr>
            <a:spLocks noChangeArrowheads="1" noChangeShapeType="1" noTextEdit="1"/>
          </p:cNvSpPr>
          <p:nvPr/>
        </p:nvSpPr>
        <p:spPr bwMode="auto">
          <a:xfrm>
            <a:off x="1676400" y="4953000"/>
            <a:ext cx="5257800" cy="17557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7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r>
              <a:rPr lang="ru-RU" sz="28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6600"/>
                    </a:gs>
                    <a:gs pos="100000">
                      <a:srgbClr val="FFFF99"/>
                    </a:gs>
                  </a:gsLst>
                  <a:path path="rect">
                    <a:fillToRect r="100000" b="100000"/>
                  </a:path>
                </a:gradFill>
                <a:latin typeface="Arial"/>
                <a:cs typeface="Arial"/>
              </a:rPr>
              <a:t>Малахитовая шкатулка</a:t>
            </a:r>
          </a:p>
        </p:txBody>
      </p:sp>
      <p:pic>
        <p:nvPicPr>
          <p:cNvPr id="25606" name="Picture 6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8674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8674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715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562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1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2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029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3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800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4" descr="star1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43400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15" descr="star1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6" descr="star1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19600"/>
            <a:ext cx="51593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Picture 17" descr="star1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43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8" name="Picture 18" descr="backgrounds_10001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286000"/>
            <a:ext cx="60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ww.u-mama.ru/img/news/kolodec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"/>
            <a:ext cx="4217988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 descr="sink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3916363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WordArt 4"/>
          <p:cNvSpPr>
            <a:spLocks noChangeArrowheads="1" noChangeShapeType="1" noTextEdit="1"/>
          </p:cNvSpPr>
          <p:nvPr/>
        </p:nvSpPr>
        <p:spPr bwMode="auto">
          <a:xfrm>
            <a:off x="3276600" y="4495800"/>
            <a:ext cx="56388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Синюшкин колодец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50000">
              <a:srgbClr val="CC9900"/>
            </a:gs>
            <a:gs pos="100000">
              <a:srgbClr val="0080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4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мал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27313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picture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28600"/>
            <a:ext cx="4708525" cy="6400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</p:pic>
      <p:pic>
        <p:nvPicPr>
          <p:cNvPr id="46085" name="Picture 5" descr="DSC_01212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39871">
            <a:off x="755650" y="2205038"/>
            <a:ext cx="3195638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WordArt 6"/>
          <p:cNvSpPr>
            <a:spLocks noChangeArrowheads="1" noChangeShapeType="1" noTextEdit="1"/>
          </p:cNvSpPr>
          <p:nvPr/>
        </p:nvSpPr>
        <p:spPr bwMode="auto">
          <a:xfrm>
            <a:off x="468313" y="1412875"/>
            <a:ext cx="57912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i="1" kern="1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50000">
                      <a:srgbClr val="00CC00"/>
                    </a:gs>
                    <a:gs pos="100000">
                      <a:srgbClr val="FFFF66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Каменный цветок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00"/>
            </a:gs>
            <a:gs pos="100000">
              <a:srgbClr val="009900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DSC_01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676400"/>
            <a:ext cx="2914650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 descr="DSC_0123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82466">
            <a:off x="457200" y="304800"/>
            <a:ext cx="278923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DSC_0125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966">
            <a:off x="5867400" y="304800"/>
            <a:ext cx="301783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WordArt 5"/>
          <p:cNvSpPr>
            <a:spLocks noChangeArrowheads="1" noChangeShapeType="1" noTextEdit="1"/>
          </p:cNvSpPr>
          <p:nvPr/>
        </p:nvSpPr>
        <p:spPr bwMode="auto">
          <a:xfrm>
            <a:off x="1219200" y="5715000"/>
            <a:ext cx="73914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8000"/>
                    </a:gs>
                    <a:gs pos="100000">
                      <a:srgbClr val="FFFF99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Горный мастер</a:t>
            </a:r>
          </a:p>
        </p:txBody>
      </p:sp>
      <p:pic>
        <p:nvPicPr>
          <p:cNvPr id="28678" name="Picture 6" descr="lines1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1785">
            <a:off x="220663" y="152400"/>
            <a:ext cx="28178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lines1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31785">
            <a:off x="687388" y="3886200"/>
            <a:ext cx="2817812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sta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304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9" descr="sta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03263"/>
            <a:ext cx="4572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" descr="sta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57200"/>
            <a:ext cx="457200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11" descr="sta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381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12" descr="sta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98663"/>
            <a:ext cx="4572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6600"/>
            </a:gs>
            <a:gs pos="100000">
              <a:schemeClr val="accent1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rgbClr val="008000"/>
                </a:solidFill>
              </a:rPr>
              <a:t>«Медной горы Хозяйка»</a:t>
            </a:r>
          </a:p>
          <a:p>
            <a:pPr eaLnBrk="1" hangingPunct="1"/>
            <a:r>
              <a:rPr lang="ru-RU" altLang="ru-RU" sz="3600" b="1" smtClean="0">
                <a:solidFill>
                  <a:srgbClr val="003300"/>
                </a:solidFill>
              </a:rPr>
              <a:t>«Малахитовая шкатулка»</a:t>
            </a:r>
          </a:p>
          <a:p>
            <a:pPr eaLnBrk="1" hangingPunct="1"/>
            <a:r>
              <a:rPr lang="ru-RU" altLang="ru-RU" sz="3600" b="1" smtClean="0">
                <a:solidFill>
                  <a:srgbClr val="003399"/>
                </a:solidFill>
              </a:rPr>
              <a:t>«Синюшкин колодец»</a:t>
            </a:r>
          </a:p>
          <a:p>
            <a:pPr eaLnBrk="1" hangingPunct="1"/>
            <a:r>
              <a:rPr lang="ru-RU" altLang="ru-RU" sz="3600" b="1" smtClean="0">
                <a:solidFill>
                  <a:srgbClr val="FF6600"/>
                </a:solidFill>
              </a:rPr>
              <a:t>«Каменный цветок»</a:t>
            </a:r>
          </a:p>
          <a:p>
            <a:pPr eaLnBrk="1" hangingPunct="1"/>
            <a:r>
              <a:rPr lang="ru-RU" altLang="ru-RU" sz="3600" b="1" smtClean="0">
                <a:solidFill>
                  <a:srgbClr val="CCCC00"/>
                </a:solidFill>
              </a:rPr>
              <a:t>«Горный мастер»</a:t>
            </a:r>
          </a:p>
        </p:txBody>
      </p:sp>
      <p:pic>
        <p:nvPicPr>
          <p:cNvPr id="29699" name="Picture 4" descr="DSC_0123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82466">
            <a:off x="7235825" y="3141663"/>
            <a:ext cx="14986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 descr="DSC_012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85173">
            <a:off x="5724525" y="3789363"/>
            <a:ext cx="1397000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277">
            <a:off x="6588125" y="5157788"/>
            <a:ext cx="17335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FF00"/>
            </a:gs>
            <a:gs pos="50000">
              <a:srgbClr val="CC66FF"/>
            </a:gs>
            <a:gs pos="100000">
              <a:srgbClr val="FFFF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 b="1" smtClean="0">
                <a:solidFill>
                  <a:srgbClr val="990099"/>
                </a:solidFill>
              </a:rPr>
              <a:t>Узнай сказ по: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990099"/>
                </a:solidFill>
              </a:rPr>
              <a:t>обложке, имени героя, отрывку, диалогу, предмету, слову, звуку</a:t>
            </a:r>
            <a:r>
              <a:rPr lang="ru-RU" altLang="ru-RU" sz="2800" b="1" smtClean="0">
                <a:solidFill>
                  <a:srgbClr val="660033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>
                <a:solidFill>
                  <a:srgbClr val="FF0066"/>
                </a:solidFill>
              </a:rPr>
              <a:t>«Словесные ключики»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>
                <a:solidFill>
                  <a:srgbClr val="6600CC"/>
                </a:solidFill>
              </a:rPr>
              <a:t>«Придумай счастливый конец сказа»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smtClean="0">
                <a:solidFill>
                  <a:srgbClr val="333399"/>
                </a:solidFill>
              </a:rPr>
              <a:t>Игровые приемы: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990099"/>
                </a:solidFill>
              </a:rPr>
              <a:t>прочитай имя по кругограмме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660066"/>
                </a:solidFill>
              </a:rPr>
              <a:t>разгадывание кроссвордов</a:t>
            </a:r>
            <a:r>
              <a:rPr lang="ru-RU" altLang="ru-RU" sz="2800" b="1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990099"/>
                </a:solidFill>
              </a:rPr>
              <a:t>игра «Самоцветы»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6600CC"/>
                </a:solidFill>
              </a:rPr>
              <a:t>игра «Горный мастер»</a:t>
            </a:r>
            <a:endParaRPr lang="ru-RU" altLang="ru-RU" sz="2800" b="1" smtClean="0">
              <a:solidFill>
                <a:srgbClr val="990099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b="1" smtClean="0">
              <a:solidFill>
                <a:srgbClr val="990099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smtClean="0"/>
          </a:p>
        </p:txBody>
      </p:sp>
      <p:sp>
        <p:nvSpPr>
          <p:cNvPr id="30723" name="WordArt 6"/>
          <p:cNvSpPr>
            <a:spLocks noChangeArrowheads="1" noChangeShapeType="1" noTextEdit="1"/>
          </p:cNvSpPr>
          <p:nvPr/>
        </p:nvSpPr>
        <p:spPr bwMode="auto">
          <a:xfrm>
            <a:off x="827088" y="404813"/>
            <a:ext cx="7489825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Impact"/>
              </a:rPr>
              <a:t>Приемы и методы закрепления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1"/>
            </a:gs>
            <a:gs pos="50000">
              <a:srgbClr val="FFFF99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333399"/>
                </a:solidFill>
              </a:rPr>
              <a:t>Задачи</a:t>
            </a:r>
            <a:r>
              <a:rPr lang="ru-RU" altLang="ru-RU" b="1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18488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CC"/>
                </a:solidFill>
              </a:rPr>
              <a:t>Познакомить детей с великим сказочником Урала </a:t>
            </a:r>
            <a:endParaRPr lang="en-US" altLang="ru-RU" sz="20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2000" b="1" smtClean="0">
                <a:solidFill>
                  <a:srgbClr val="0033CC"/>
                </a:solidFill>
              </a:rPr>
              <a:t>    </a:t>
            </a:r>
            <a:r>
              <a:rPr lang="ru-RU" altLang="ru-RU" sz="2000" b="1" smtClean="0">
                <a:solidFill>
                  <a:srgbClr val="0033CC"/>
                </a:solidFill>
              </a:rPr>
              <a:t>П.П. Бажовым, через биографические данные вызвать интерес к писателю как  личности.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CC"/>
                </a:solidFill>
              </a:rPr>
              <a:t>Раскрыть творчество П.П. Бажова, дать детям исторические знания: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b="1" i="1" smtClean="0">
                <a:solidFill>
                  <a:srgbClr val="0033CC"/>
                </a:solidFill>
              </a:rPr>
              <a:t>-    Способствовать передаче духовного опыта предков, который учит добру, щедрости, трудолюбию.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b="1" i="1" smtClean="0">
                <a:solidFill>
                  <a:srgbClr val="0033CC"/>
                </a:solidFill>
              </a:rPr>
              <a:t>Развивать умение воспринимать и понимать сложный художественный текст.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b="1" i="1" smtClean="0">
                <a:solidFill>
                  <a:srgbClr val="0033CC"/>
                </a:solidFill>
              </a:rPr>
              <a:t>Систематизировать знания о волшебных героях сказов.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b="1" i="1" smtClean="0">
                <a:solidFill>
                  <a:srgbClr val="0033CC"/>
                </a:solidFill>
              </a:rPr>
              <a:t>Познакомить детей с уральским говором, историзмами, архаизмами и пословицами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b="1" i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CC"/>
                </a:solidFill>
              </a:rPr>
              <a:t>Дать знания об уральских самоцветах, их многообразии и прикладном использовании.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88913"/>
            <a:ext cx="1979613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FF99"/>
            </a:gs>
            <a:gs pos="100000">
              <a:schemeClr val="accent1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chemeClr val="accent2"/>
                </a:solidFill>
              </a:rPr>
              <a:t>Формы итоговых занятий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6600CC"/>
                </a:solidFill>
              </a:rPr>
              <a:t>Праздник «Мы и творчество Бажова»</a:t>
            </a:r>
          </a:p>
          <a:p>
            <a:pPr eaLnBrk="1" hangingPunct="1"/>
            <a:r>
              <a:rPr lang="ru-RU" altLang="ru-RU" sz="2400" b="1" smtClean="0">
                <a:solidFill>
                  <a:srgbClr val="6600CC"/>
                </a:solidFill>
              </a:rPr>
              <a:t>Литературные викторины:</a:t>
            </a:r>
          </a:p>
          <a:p>
            <a:pPr eaLnBrk="1" hangingPunct="1">
              <a:buFontTx/>
              <a:buNone/>
            </a:pPr>
            <a:r>
              <a:rPr lang="ru-RU" altLang="ru-RU" sz="2400" b="1" smtClean="0">
                <a:solidFill>
                  <a:srgbClr val="6600CC"/>
                </a:solidFill>
              </a:rPr>
              <a:t> «Умники и умницы»</a:t>
            </a:r>
          </a:p>
          <a:p>
            <a:pPr eaLnBrk="1" hangingPunct="1">
              <a:buFontTx/>
              <a:buNone/>
            </a:pPr>
            <a:r>
              <a:rPr lang="ru-RU" altLang="ru-RU" sz="2400" b="1" smtClean="0">
                <a:solidFill>
                  <a:srgbClr val="6600CC"/>
                </a:solidFill>
              </a:rPr>
              <a:t>«Путешествие по сказам Бажова»</a:t>
            </a:r>
          </a:p>
          <a:p>
            <a:pPr eaLnBrk="1" hangingPunct="1"/>
            <a:r>
              <a:rPr lang="ru-RU" altLang="ru-RU" sz="2400" b="1" smtClean="0">
                <a:solidFill>
                  <a:srgbClr val="6600CC"/>
                </a:solidFill>
              </a:rPr>
              <a:t>Развлечение «Посиделки у бабушки Лукерьи»</a:t>
            </a:r>
          </a:p>
          <a:p>
            <a:pPr eaLnBrk="1" hangingPunct="1"/>
            <a:r>
              <a:rPr lang="ru-RU" altLang="ru-RU" sz="2400" b="1" smtClean="0">
                <a:solidFill>
                  <a:srgbClr val="6600CC"/>
                </a:solidFill>
              </a:rPr>
              <a:t>Тематический выпуск газеты детского сада «Первые шаги»</a:t>
            </a:r>
          </a:p>
          <a:p>
            <a:pPr eaLnBrk="1" hangingPunct="1"/>
            <a:endParaRPr lang="ru-RU" altLang="ru-RU" sz="2400" b="1" smtClean="0">
              <a:solidFill>
                <a:srgbClr val="6600CC"/>
              </a:solidFill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292600"/>
            <a:ext cx="1749425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642">
            <a:off x="6956425" y="4430713"/>
            <a:ext cx="163353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8" grpId="1"/>
      <p:bldP spid="34818" grpId="2"/>
      <p:bldP spid="34819" grpId="0" build="p"/>
      <p:bldP spid="34819" grpId="1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FCCFF"/>
            </a:gs>
            <a:gs pos="100000">
              <a:schemeClr val="accent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8000"/>
                </a:solidFill>
              </a:rPr>
              <a:t>Взаимодействие с родителями детей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rgbClr val="003300"/>
                </a:solidFill>
              </a:rPr>
              <a:t>Вернисаж творчества родителей, детей и педагогов </a:t>
            </a:r>
          </a:p>
          <a:p>
            <a:pPr eaLnBrk="1" hangingPunct="1"/>
            <a:r>
              <a:rPr lang="ru-RU" altLang="ru-RU" sz="2000" b="1" smtClean="0">
                <a:solidFill>
                  <a:srgbClr val="003300"/>
                </a:solidFill>
              </a:rPr>
              <a:t>Индивидуальные выставки </a:t>
            </a:r>
          </a:p>
          <a:p>
            <a:pPr eaLnBrk="1" hangingPunct="1"/>
            <a:r>
              <a:rPr lang="ru-RU" altLang="ru-RU" sz="2000" b="1" smtClean="0">
                <a:solidFill>
                  <a:srgbClr val="003300"/>
                </a:solidFill>
              </a:rPr>
              <a:t>Тематические проекты родитель – ребенок «Сказы Бажова»</a:t>
            </a:r>
          </a:p>
          <a:p>
            <a:pPr eaLnBrk="1" hangingPunct="1"/>
            <a:r>
              <a:rPr lang="ru-RU" altLang="ru-RU" sz="2000" b="1" smtClean="0">
                <a:solidFill>
                  <a:srgbClr val="003300"/>
                </a:solidFill>
              </a:rPr>
              <a:t>Создание визитной карточки любимого героя сказа</a:t>
            </a:r>
          </a:p>
          <a:p>
            <a:pPr eaLnBrk="1" hangingPunct="1"/>
            <a:r>
              <a:rPr lang="ru-RU" altLang="ru-RU" sz="2000" b="1" smtClean="0">
                <a:solidFill>
                  <a:srgbClr val="003300"/>
                </a:solidFill>
              </a:rPr>
              <a:t>Совместная подготовка к итоговым мероприятиям</a:t>
            </a:r>
          </a:p>
          <a:p>
            <a:pPr eaLnBrk="1" hangingPunct="1"/>
            <a:r>
              <a:rPr lang="ru-RU" altLang="ru-RU" sz="2000" b="1" smtClean="0">
                <a:solidFill>
                  <a:srgbClr val="003300"/>
                </a:solidFill>
              </a:rPr>
              <a:t>Взаимодействие с родителями по обеспечению литературой, для дополнительного чтения дома</a:t>
            </a:r>
          </a:p>
          <a:p>
            <a:pPr eaLnBrk="1" hangingPunct="1"/>
            <a:endParaRPr lang="ru-RU" altLang="ru-RU" sz="2000" b="1" smtClean="0"/>
          </a:p>
          <a:p>
            <a:pPr eaLnBrk="1" hangingPunct="1"/>
            <a:endParaRPr lang="ru-RU" altLang="ru-RU" sz="2400" smtClean="0"/>
          </a:p>
        </p:txBody>
      </p:sp>
      <p:pic>
        <p:nvPicPr>
          <p:cNvPr id="3277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119563"/>
            <a:ext cx="22574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7872">
            <a:off x="5194300" y="4271963"/>
            <a:ext cx="2033588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99"/>
            </a:gs>
            <a:gs pos="100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429000"/>
            <a:ext cx="4487862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8913"/>
            <a:ext cx="4103687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716338"/>
            <a:ext cx="273367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WordArt 8"/>
          <p:cNvSpPr>
            <a:spLocks noChangeArrowheads="1" noChangeShapeType="1" noTextEdit="1"/>
          </p:cNvSpPr>
          <p:nvPr/>
        </p:nvSpPr>
        <p:spPr bwMode="auto">
          <a:xfrm>
            <a:off x="323850" y="1196975"/>
            <a:ext cx="4319588" cy="1511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Поделки из </a:t>
            </a:r>
          </a:p>
          <a:p>
            <a:r>
              <a:rPr lang="ru-RU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уральских самоцветов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rgbClr val="CCFFCC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959225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73463"/>
            <a:ext cx="4321175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60350"/>
            <a:ext cx="403225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WordArt 7"/>
          <p:cNvSpPr>
            <a:spLocks noChangeArrowheads="1" noChangeShapeType="1" noTextEdit="1"/>
          </p:cNvSpPr>
          <p:nvPr/>
        </p:nvSpPr>
        <p:spPr bwMode="auto">
          <a:xfrm>
            <a:off x="5003800" y="3933825"/>
            <a:ext cx="3817938" cy="19097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ru-RU" sz="3200" b="1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Пластилиновая фантазия</a:t>
            </a:r>
          </a:p>
          <a:p>
            <a:r>
              <a:rPr lang="ru-RU" sz="3200" b="1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по сказам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181475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4968875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WordArt 6"/>
          <p:cNvSpPr>
            <a:spLocks noChangeArrowheads="1" noChangeShapeType="1" noTextEdit="1"/>
          </p:cNvSpPr>
          <p:nvPr/>
        </p:nvSpPr>
        <p:spPr bwMode="auto">
          <a:xfrm>
            <a:off x="2627313" y="5805488"/>
            <a:ext cx="6265862" cy="863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Друзы дымчатого кварца и аметиста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lum bright="-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0" name="Freeform 5"/>
          <p:cNvSpPr>
            <a:spLocks/>
          </p:cNvSpPr>
          <p:nvPr/>
        </p:nvSpPr>
        <p:spPr bwMode="auto">
          <a:xfrm>
            <a:off x="2268538" y="1989138"/>
            <a:ext cx="1582737" cy="2663825"/>
          </a:xfrm>
          <a:custGeom>
            <a:avLst/>
            <a:gdLst>
              <a:gd name="T0" fmla="*/ 1343568 w 900"/>
              <a:gd name="T1" fmla="*/ 0 h 1535"/>
              <a:gd name="T2" fmla="*/ 1104399 w 900"/>
              <a:gd name="T3" fmla="*/ 315841 h 1535"/>
              <a:gd name="T4" fmla="*/ 705197 w 900"/>
              <a:gd name="T5" fmla="*/ 551854 h 1535"/>
              <a:gd name="T6" fmla="*/ 545165 w 900"/>
              <a:gd name="T7" fmla="*/ 1101973 h 1535"/>
              <a:gd name="T8" fmla="*/ 385133 w 900"/>
              <a:gd name="T9" fmla="*/ 1574000 h 1535"/>
              <a:gd name="T10" fmla="*/ 66827 w 900"/>
              <a:gd name="T11" fmla="*/ 1967933 h 1535"/>
              <a:gd name="T12" fmla="*/ 66827 w 900"/>
              <a:gd name="T13" fmla="*/ 2519788 h 1535"/>
              <a:gd name="T14" fmla="*/ 466028 w 900"/>
              <a:gd name="T15" fmla="*/ 2597880 h 1535"/>
              <a:gd name="T16" fmla="*/ 545165 w 900"/>
              <a:gd name="T17" fmla="*/ 2125854 h 1535"/>
              <a:gd name="T18" fmla="*/ 705197 w 900"/>
              <a:gd name="T19" fmla="*/ 1653828 h 1535"/>
              <a:gd name="T20" fmla="*/ 865230 w 900"/>
              <a:gd name="T21" fmla="*/ 1101973 h 1535"/>
              <a:gd name="T22" fmla="*/ 944366 w 900"/>
              <a:gd name="T23" fmla="*/ 708039 h 1535"/>
              <a:gd name="T24" fmla="*/ 1262672 w 900"/>
              <a:gd name="T25" fmla="*/ 472026 h 1535"/>
              <a:gd name="T26" fmla="*/ 1582737 w 900"/>
              <a:gd name="T27" fmla="*/ 236013 h 153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900"/>
              <a:gd name="T43" fmla="*/ 0 h 1535"/>
              <a:gd name="T44" fmla="*/ 900 w 900"/>
              <a:gd name="T45" fmla="*/ 1535 h 153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900" h="1535">
                <a:moveTo>
                  <a:pt x="764" y="0"/>
                </a:moveTo>
                <a:cubicBezTo>
                  <a:pt x="726" y="64"/>
                  <a:pt x="688" y="129"/>
                  <a:pt x="628" y="182"/>
                </a:cubicBezTo>
                <a:cubicBezTo>
                  <a:pt x="568" y="235"/>
                  <a:pt x="454" y="242"/>
                  <a:pt x="401" y="318"/>
                </a:cubicBezTo>
                <a:cubicBezTo>
                  <a:pt x="348" y="394"/>
                  <a:pt x="340" y="537"/>
                  <a:pt x="310" y="635"/>
                </a:cubicBezTo>
                <a:cubicBezTo>
                  <a:pt x="280" y="733"/>
                  <a:pt x="264" y="824"/>
                  <a:pt x="219" y="907"/>
                </a:cubicBezTo>
                <a:cubicBezTo>
                  <a:pt x="174" y="990"/>
                  <a:pt x="68" y="1043"/>
                  <a:pt x="38" y="1134"/>
                </a:cubicBezTo>
                <a:cubicBezTo>
                  <a:pt x="8" y="1225"/>
                  <a:pt x="0" y="1392"/>
                  <a:pt x="38" y="1452"/>
                </a:cubicBezTo>
                <a:cubicBezTo>
                  <a:pt x="76" y="1512"/>
                  <a:pt x="220" y="1535"/>
                  <a:pt x="265" y="1497"/>
                </a:cubicBezTo>
                <a:cubicBezTo>
                  <a:pt x="310" y="1459"/>
                  <a:pt x="287" y="1316"/>
                  <a:pt x="310" y="1225"/>
                </a:cubicBezTo>
                <a:cubicBezTo>
                  <a:pt x="333" y="1134"/>
                  <a:pt x="371" y="1051"/>
                  <a:pt x="401" y="953"/>
                </a:cubicBezTo>
                <a:cubicBezTo>
                  <a:pt x="431" y="855"/>
                  <a:pt x="469" y="726"/>
                  <a:pt x="492" y="635"/>
                </a:cubicBezTo>
                <a:cubicBezTo>
                  <a:pt x="515" y="544"/>
                  <a:pt x="499" y="468"/>
                  <a:pt x="537" y="408"/>
                </a:cubicBezTo>
                <a:cubicBezTo>
                  <a:pt x="575" y="348"/>
                  <a:pt x="658" y="317"/>
                  <a:pt x="718" y="272"/>
                </a:cubicBezTo>
                <a:cubicBezTo>
                  <a:pt x="778" y="227"/>
                  <a:pt x="839" y="181"/>
                  <a:pt x="900" y="136"/>
                </a:cubicBezTo>
              </a:path>
            </a:pathLst>
          </a:cu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69" name="WordArt 5"/>
          <p:cNvSpPr>
            <a:spLocks noChangeArrowheads="1" noChangeShapeType="1" noTextEdit="1"/>
          </p:cNvSpPr>
          <p:nvPr/>
        </p:nvSpPr>
        <p:spPr bwMode="auto">
          <a:xfrm>
            <a:off x="623506" y="2564904"/>
            <a:ext cx="7993062" cy="11525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3300"/>
                    </a:gs>
                    <a:gs pos="50000">
                      <a:srgbClr val="FFFF00"/>
                    </a:gs>
                    <a:gs pos="100000">
                      <a:srgbClr val="CC3300"/>
                    </a:gs>
                  </a:gsLst>
                  <a:lin ang="18900000" scaled="1"/>
                </a:gradFill>
                <a:latin typeface="Impact"/>
              </a:rPr>
              <a:t>Спасибо за внимание!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333399"/>
                </a:solidFill>
              </a:rPr>
              <a:t>Условия реализации: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18488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Кабинет краеведения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Постоянная экспозиция картин по творчеству П.П. Бажова (художника города Нижняя Салда А.А. Долматова)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Подборка изданий сказов Бажова, книги биографического содержания, «Бажовская энциклопедия»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Портреты писателя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Иллюстративный материал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Выставка уральских минералов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Издания «Камни Урала» В. Семенова: «Малахит», «Родонит», «Агат», «Селенит»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Коллекция изделий и украшений из уральских самоцветов</a:t>
            </a:r>
            <a:endParaRPr lang="en-US" altLang="ru-RU" sz="2000" b="1" smtClean="0">
              <a:solidFill>
                <a:srgbClr val="0033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solidFill>
                  <a:srgbClr val="003366"/>
                </a:solidFill>
              </a:rPr>
              <a:t>Использование исторических и выставочных материалов краеведческого музея города Нижняя Салда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b="1" smtClean="0">
              <a:solidFill>
                <a:srgbClr val="00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000" smtClean="0">
              <a:solidFill>
                <a:srgbClr val="0033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endParaRPr lang="ru-RU" altLang="ru-RU" sz="2800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9000">
              <a:srgbClr val="FEE7F2"/>
            </a:gs>
            <a:gs pos="17999">
              <a:srgbClr val="FAC77D"/>
            </a:gs>
            <a:gs pos="30499">
              <a:srgbClr val="FBA97D"/>
            </a:gs>
            <a:gs pos="41000">
              <a:srgbClr val="FBD49C"/>
            </a:gs>
            <a:gs pos="50000">
              <a:srgbClr val="FEE7F2"/>
            </a:gs>
            <a:gs pos="59000">
              <a:srgbClr val="FBD49C"/>
            </a:gs>
            <a:gs pos="69501">
              <a:srgbClr val="FBA97D"/>
            </a:gs>
            <a:gs pos="82001">
              <a:srgbClr val="FAC77D"/>
            </a:gs>
            <a:gs pos="91000">
              <a:srgbClr val="FEE7F2"/>
            </a:gs>
            <a:gs pos="100000">
              <a:srgbClr val="FBEAC7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73238"/>
            <a:ext cx="28416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196975"/>
            <a:ext cx="2273300" cy="272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180">
            <a:off x="5580063" y="3068638"/>
            <a:ext cx="2228850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8923">
            <a:off x="755650" y="3573463"/>
            <a:ext cx="2435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2308225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4" name="WordArt 16" descr="Зеленый мрамор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64087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kern="1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Постоянная экспозиция картин </a:t>
            </a:r>
          </a:p>
          <a:p>
            <a:r>
              <a:rPr lang="ru-RU" sz="2000" kern="1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по творчеству П.П. Бажова </a:t>
            </a:r>
          </a:p>
          <a:p>
            <a:r>
              <a:rPr lang="ru-RU" sz="2000" kern="1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(художника города Нижняя Салда</a:t>
            </a:r>
          </a:p>
          <a:p>
            <a:r>
              <a:rPr lang="ru-RU" sz="2000" kern="1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А.А. Долматова)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11501">
              <a:srgbClr val="C7AC4C"/>
            </a:gs>
            <a:gs pos="27499">
              <a:srgbClr val="E6D78A"/>
            </a:gs>
            <a:gs pos="35001">
              <a:srgbClr val="C7AC4C"/>
            </a:gs>
            <a:gs pos="44000">
              <a:srgbClr val="E6D78A"/>
            </a:gs>
            <a:gs pos="50000">
              <a:srgbClr val="E6DCAC"/>
            </a:gs>
            <a:gs pos="56000">
              <a:srgbClr val="E6D78A"/>
            </a:gs>
            <a:gs pos="64999">
              <a:srgbClr val="C7AC4C"/>
            </a:gs>
            <a:gs pos="72501">
              <a:srgbClr val="E6D78A"/>
            </a:gs>
            <a:gs pos="88499">
              <a:srgbClr val="C7AC4C"/>
            </a:gs>
            <a:gs pos="100000">
              <a:srgbClr val="E6DCA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5"/>
          <p:cNvSpPr>
            <a:spLocks noChangeArrowheads="1" noChangeShapeType="1" noTextEdit="1"/>
          </p:cNvSpPr>
          <p:nvPr/>
        </p:nvSpPr>
        <p:spPr bwMode="auto">
          <a:xfrm>
            <a:off x="395288" y="260350"/>
            <a:ext cx="6624637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Подборка изданий сказов Бажова, </a:t>
            </a:r>
          </a:p>
          <a:p>
            <a:r>
              <a:rPr lang="ru-RU" sz="2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книги биографического содержания,</a:t>
            </a:r>
          </a:p>
          <a:p>
            <a:r>
              <a:rPr lang="ru-RU" sz="20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«Бажовская энциклопедия»</a:t>
            </a:r>
          </a:p>
        </p:txBody>
      </p:sp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3238"/>
            <a:ext cx="487362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716338"/>
            <a:ext cx="50403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933825"/>
            <a:ext cx="3125787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0" descr="63e88de767d6637a447f6d35f1be6d7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5661025"/>
            <a:ext cx="10080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1" descr="329c18a0d4eb56aa8851540e70bbaa9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27647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2493963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8913"/>
            <a:ext cx="2803525" cy="439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557338"/>
            <a:ext cx="2936875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6" descr="http://www.bazhov.ru/fotogal/tuf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076700"/>
            <a:ext cx="2084387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990975"/>
            <a:ext cx="3779837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WordArt 10" descr="Коричневый мрамор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5832475" cy="1079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7"/>
                  <a:srcRect/>
                  <a:tile tx="0" ty="0" sx="100000" sy="100000" flip="none" algn="tl"/>
                </a:blipFill>
                <a:latin typeface="Impact"/>
              </a:rPr>
              <a:t>Портреты писателя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532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6AB94"/>
            </a:gs>
            <a:gs pos="8501">
              <a:srgbClr val="D4DEFF"/>
            </a:gs>
            <a:gs pos="23500">
              <a:srgbClr val="D4DEFF"/>
            </a:gs>
            <a:gs pos="50000">
              <a:srgbClr val="8488C4"/>
            </a:gs>
            <a:gs pos="76500">
              <a:srgbClr val="D4DEFF"/>
            </a:gs>
            <a:gs pos="91499">
              <a:srgbClr val="D4DEFF"/>
            </a:gs>
            <a:gs pos="100000">
              <a:srgbClr val="96AB9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36480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33600"/>
            <a:ext cx="5184775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3" name="WordArt 11"/>
          <p:cNvSpPr>
            <a:spLocks noChangeArrowheads="1" noChangeShapeType="1" noTextEdit="1"/>
          </p:cNvSpPr>
          <p:nvPr/>
        </p:nvSpPr>
        <p:spPr bwMode="auto">
          <a:xfrm>
            <a:off x="4284663" y="1125538"/>
            <a:ext cx="45529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r>
              <a:rPr lang="ru-RU" sz="28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CFF33"/>
                    </a:gs>
                    <a:gs pos="100000">
                      <a:srgbClr val="3333FF"/>
                    </a:gs>
                  </a:gsLst>
                  <a:path path="rect">
                    <a:fillToRect t="100000" r="100000"/>
                  </a:path>
                </a:gradFill>
                <a:latin typeface="Arial"/>
                <a:cs typeface="Arial"/>
              </a:rPr>
              <a:t>Иллюстративный материал</a:t>
            </a:r>
          </a:p>
        </p:txBody>
      </p:sp>
      <p:pic>
        <p:nvPicPr>
          <p:cNvPr id="542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149725"/>
            <a:ext cx="770731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3" descr="e5413e915f3dddb80ec369a286f956e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89588"/>
            <a:ext cx="10668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4" descr="e5413e915f3dddb80ec369a286f956e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284538"/>
            <a:ext cx="10668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фон ночь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975"/>
            <a:ext cx="9144000" cy="703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WordArt 5"/>
          <p:cNvSpPr>
            <a:spLocks noChangeArrowheads="1" noChangeShapeType="1" noTextEdit="1"/>
          </p:cNvSpPr>
          <p:nvPr/>
        </p:nvSpPr>
        <p:spPr bwMode="auto">
          <a:xfrm>
            <a:off x="3708400" y="260350"/>
            <a:ext cx="50260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b="1" i="1" kern="10">
                <a:ln w="9525">
                  <a:solidFill>
                    <a:srgbClr val="3333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12500">
                      <a:srgbClr val="FF6633"/>
                    </a:gs>
                    <a:gs pos="25000">
                      <a:srgbClr val="FFFF00"/>
                    </a:gs>
                    <a:gs pos="37500">
                      <a:srgbClr val="01A78F"/>
                    </a:gs>
                    <a:gs pos="50000">
                      <a:srgbClr val="3366FF"/>
                    </a:gs>
                    <a:gs pos="62500">
                      <a:srgbClr val="01A78F"/>
                    </a:gs>
                    <a:gs pos="75000">
                      <a:srgbClr val="FFFF00"/>
                    </a:gs>
                    <a:gs pos="87500">
                      <a:srgbClr val="FF6633"/>
                    </a:gs>
                    <a:gs pos="100000">
                      <a:srgbClr val="FF3399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Выставка уральских минералов</a:t>
            </a:r>
          </a:p>
        </p:txBody>
      </p:sp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49275"/>
            <a:ext cx="2682875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484313"/>
            <a:ext cx="266382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622675"/>
            <a:ext cx="4465638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997200"/>
            <a:ext cx="361473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5085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1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157788"/>
            <a:ext cx="4572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2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908050"/>
            <a:ext cx="43338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3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836613"/>
            <a:ext cx="45720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4" descr="sta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013325"/>
            <a:ext cx="457200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5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654550"/>
            <a:ext cx="49053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16" descr="c6205df915222553cf2c58aeb38ae2b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7244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</TotalTime>
  <Words>697</Words>
  <Application>Microsoft Office PowerPoint</Application>
  <PresentationFormat>Экран (4:3)</PresentationFormat>
  <Paragraphs>151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Arial</vt:lpstr>
      <vt:lpstr>Calibri</vt:lpstr>
      <vt:lpstr>Оформление по умолчанию</vt:lpstr>
      <vt:lpstr>Презентация PowerPoint</vt:lpstr>
      <vt:lpstr>Презентация PowerPoint</vt:lpstr>
      <vt:lpstr>Задачи </vt:lpstr>
      <vt:lpstr>Условия реализации: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работы</vt:lpstr>
      <vt:lpstr>2 этап – знакомство с творчеством П.П. Бажова</vt:lpstr>
      <vt:lpstr>Технология ознакомления с произведением</vt:lpstr>
      <vt:lpstr>Последовательность знакомства со сказами первого блока: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Последовательность  знакомства со сказами  второго блока: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итоговых занятий</vt:lpstr>
      <vt:lpstr>Взаимодействие с родителями детей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х.з.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</dc:creator>
  <cp:lastModifiedBy>Жанна Сергеевна</cp:lastModifiedBy>
  <cp:revision>23</cp:revision>
  <dcterms:created xsi:type="dcterms:W3CDTF">2009-02-24T06:32:14Z</dcterms:created>
  <dcterms:modified xsi:type="dcterms:W3CDTF">2018-11-16T08:25:49Z</dcterms:modified>
</cp:coreProperties>
</file>