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5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27.04.2018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27.04.2018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27.04.2018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27.04.2018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27.04.2018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27.04.2018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27.04.2018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27.04.2018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27.04.2018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27.04.2018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27.04.2018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27.04.2018</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75656" y="1844824"/>
            <a:ext cx="6768752" cy="3627916"/>
          </a:xfrm>
          <a:prstGeom prst="rect">
            <a:avLst/>
          </a:prstGeom>
        </p:spPr>
        <p:txBody>
          <a:bodyPr wrap="square">
            <a:spAutoFit/>
          </a:bodyPr>
          <a:lstStyle/>
          <a:p>
            <a:pPr algn="ctr">
              <a:lnSpc>
                <a:spcPct val="150000"/>
              </a:lnSpc>
              <a:spcAft>
                <a:spcPts val="1000"/>
              </a:spcAft>
            </a:pPr>
            <a:r>
              <a:rPr lang="ru-RU" sz="3200" b="1" dirty="0">
                <a:latin typeface="Times New Roman"/>
                <a:ea typeface="Calibri"/>
                <a:cs typeface="Times New Roman"/>
              </a:rPr>
              <a:t>Картотека проблемных </a:t>
            </a:r>
            <a:r>
              <a:rPr lang="ru-RU" sz="3200" b="1" dirty="0" smtClean="0">
                <a:latin typeface="Times New Roman"/>
                <a:ea typeface="Calibri"/>
                <a:cs typeface="Times New Roman"/>
              </a:rPr>
              <a:t>ситуаций по конструированию из строительного материала </a:t>
            </a:r>
            <a:endParaRPr lang="ru-RU" sz="3200" dirty="0">
              <a:ea typeface="Calibri"/>
              <a:cs typeface="Times New Roman"/>
            </a:endParaRPr>
          </a:p>
          <a:p>
            <a:pPr algn="ctr">
              <a:lnSpc>
                <a:spcPct val="150000"/>
              </a:lnSpc>
              <a:spcAft>
                <a:spcPts val="1000"/>
              </a:spcAft>
            </a:pPr>
            <a:r>
              <a:rPr lang="ru-RU" dirty="0">
                <a:latin typeface="Times New Roman"/>
                <a:ea typeface="Calibri"/>
                <a:cs typeface="Times New Roman"/>
              </a:rPr>
              <a:t>Первая младшая </a:t>
            </a:r>
            <a:r>
              <a:rPr lang="ru-RU" dirty="0" smtClean="0">
                <a:latin typeface="Times New Roman"/>
                <a:ea typeface="Calibri"/>
                <a:cs typeface="Times New Roman"/>
              </a:rPr>
              <a:t>группа</a:t>
            </a:r>
          </a:p>
          <a:p>
            <a:pPr algn="ctr">
              <a:lnSpc>
                <a:spcPct val="150000"/>
              </a:lnSpc>
              <a:spcAft>
                <a:spcPts val="1000"/>
              </a:spcAft>
            </a:pPr>
            <a:endParaRPr lang="ru-RU" sz="1050" dirty="0">
              <a:latin typeface="Times New Roman"/>
              <a:ea typeface="Calibri"/>
              <a:cs typeface="Times New Roman"/>
            </a:endParaRPr>
          </a:p>
          <a:p>
            <a:pPr algn="r">
              <a:lnSpc>
                <a:spcPct val="150000"/>
              </a:lnSpc>
              <a:spcAft>
                <a:spcPts val="1000"/>
              </a:spcAft>
            </a:pPr>
            <a:r>
              <a:rPr lang="ru-RU" sz="1200" dirty="0" smtClean="0">
                <a:latin typeface="Times New Roman"/>
                <a:ea typeface="Calibri"/>
                <a:cs typeface="Times New Roman"/>
              </a:rPr>
              <a:t>Педагог дополнительного образования: Яковлева А.А.</a:t>
            </a:r>
            <a:endParaRPr lang="ru-RU" sz="1200" dirty="0">
              <a:ea typeface="Calibri"/>
              <a:cs typeface="Times New Roman"/>
            </a:endParaRPr>
          </a:p>
        </p:txBody>
      </p:sp>
      <p:sp>
        <p:nvSpPr>
          <p:cNvPr id="5" name="TextBox 4"/>
          <p:cNvSpPr txBox="1"/>
          <p:nvPr/>
        </p:nvSpPr>
        <p:spPr>
          <a:xfrm>
            <a:off x="1187624" y="620688"/>
            <a:ext cx="6912768" cy="646331"/>
          </a:xfrm>
          <a:prstGeom prst="rect">
            <a:avLst/>
          </a:prstGeom>
          <a:noFill/>
        </p:spPr>
        <p:txBody>
          <a:bodyPr wrap="square" rtlCol="0">
            <a:spAutoFit/>
          </a:bodyPr>
          <a:lstStyle/>
          <a:p>
            <a:pPr algn="ctr"/>
            <a:r>
              <a:rPr lang="ru-RU" dirty="0" smtClean="0"/>
              <a:t>Муниципальное бюджетное дошкольное образовательное учреждение детский сад № 258 </a:t>
            </a:r>
            <a:endParaRPr lang="ru-RU" dirty="0"/>
          </a:p>
        </p:txBody>
      </p:sp>
    </p:spTree>
    <p:extLst>
      <p:ext uri="{BB962C8B-B14F-4D97-AF65-F5344CB8AC3E}">
        <p14:creationId xmlns:p14="http://schemas.microsoft.com/office/powerpoint/2010/main" val="2196289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564904"/>
            <a:ext cx="8640960" cy="2585323"/>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Веснушка, она снова грустит. Воспитатель с ребятами спрашивают у нее, что произошло, почему она такая невеселая.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Ребята, у меня большая беда. Вчера был очень сильный ветер. Он сломал и мой домик и заборчик вокруг него. Теперь мне негде жить. Я строить не умею. Что же мне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новые домик и заборчик.</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44795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5645" y="2564904"/>
            <a:ext cx="8640960" cy="3406061"/>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снова пришла невеселая Веснушка, она была очень грустная. Воспитатель с ребятами спрашивают, что у нее случилось, почему же она так грустит.</a:t>
            </a:r>
            <a:endParaRPr lang="ru-RU" sz="1200" dirty="0">
              <a:latin typeface="Calibri"/>
              <a:ea typeface="Calibri"/>
              <a:cs typeface="Times New Roman"/>
            </a:endParaRPr>
          </a:p>
          <a:p>
            <a:pPr marL="457200" marR="71755" algn="just">
              <a:lnSpc>
                <a:spcPct val="150000"/>
              </a:lnSpc>
              <a:spcAft>
                <a:spcPts val="1000"/>
              </a:spcAft>
            </a:pPr>
            <a:r>
              <a:rPr lang="ru-RU" dirty="0">
                <a:latin typeface="Times New Roman"/>
                <a:ea typeface="Calibri"/>
                <a:cs typeface="Times New Roman"/>
              </a:rPr>
              <a:t>Веснушка: Ребята, я очень люблю принимать гостей, но им пора ехать домой. Когда мы вышли на улицу, то увидели, что все наши машины сломались. Моим гостям уже пора возвращаться, но они не могут этого сделать, им не на чем ехать. Помогите нам, пожалуйста. Что же нам делать?</a:t>
            </a:r>
            <a:endParaRPr lang="ru-RU" sz="1200" dirty="0">
              <a:latin typeface="Calibri"/>
              <a:ea typeface="Calibri"/>
              <a:cs typeface="Times New Roman"/>
            </a:endParaRPr>
          </a:p>
          <a:p>
            <a:pPr algn="just"/>
            <a:r>
              <a:rPr lang="ru-RU" dirty="0" smtClean="0">
                <a:latin typeface="Times New Roman"/>
                <a:ea typeface="Calibri"/>
              </a:rPr>
              <a:t>        </a:t>
            </a:r>
            <a:r>
              <a:rPr lang="ru-RU" dirty="0" smtClean="0">
                <a:solidFill>
                  <a:srgbClr val="FF0000"/>
                </a:solidFill>
                <a:latin typeface="Times New Roman"/>
                <a:ea typeface="Calibri"/>
              </a:rPr>
              <a:t>Вывод</a:t>
            </a:r>
            <a:r>
              <a:rPr lang="ru-RU" dirty="0">
                <a:solidFill>
                  <a:srgbClr val="FF0000"/>
                </a:solidFill>
                <a:latin typeface="Times New Roman"/>
                <a:ea typeface="Calibri"/>
              </a:rPr>
              <a:t>: нужно сделать новые машины.</a:t>
            </a:r>
            <a:endParaRPr lang="ru-RU" dirty="0">
              <a:solidFill>
                <a:srgbClr val="FF0000"/>
              </a:solidFill>
            </a:endParaRPr>
          </a:p>
        </p:txBody>
      </p:sp>
    </p:spTree>
    <p:extLst>
      <p:ext uri="{BB962C8B-B14F-4D97-AF65-F5344CB8AC3E}">
        <p14:creationId xmlns:p14="http://schemas.microsoft.com/office/powerpoint/2010/main" val="1981666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2564904"/>
            <a:ext cx="8640960" cy="2585323"/>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Она гуляет по узкой дорожке. Воспитатель с ребятами спрашивают у нее, что случилось и почему она такая грустная.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Ко мне в гости приедет много гостей, они поедут на машинах, а по этой дороге они не проедут, дороги для машин нет. Что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широкую дорогу для машин.</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4041470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4089" y="2564904"/>
            <a:ext cx="8640960" cy="2169825"/>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Воспитатель с ребятами спрашивают у нее, почему она грустит.</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Ко мне приехало много гостей, а у меня только один стол и стул, мне некуда их посадить. Помогите, пожалуйста. Что мне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столы и стулья.</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33517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564904"/>
            <a:ext cx="8640960" cy="2585323"/>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Веснушка, она снова грустит. Воспитатель с ребятами спрашивают у нее, что произошло, почему она такая невеселая.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Ребята, столы и стульчики для гостей теперь у меня есть. Спасибо. А вот кроваток нет. Гости решили остаться у меня переночевать, поэтому мне нужны для них кроватки, а мне некуда положить их спать. Я не знаю, что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много кроваток.</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69937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2492896"/>
            <a:ext cx="8640960" cy="2585323"/>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Воспитатель с ребятами спрашивают у нее, что случилось и почему она такая грустная.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для моих гостей матрешек вы сделали кроватки, молодцы. Но они узкие, а ко мне в гости пришла еще кукла Маша. Куда мне положить ее спать, на этой узкой кровати она не поместится. Что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широкую кроватку.</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130617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492896"/>
            <a:ext cx="8640960" cy="2990562"/>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Воспитатель с ребятами спрашивают у нее, почему она грустит.</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Ребята, я переезжаю в новый дом. Моя старая мебель и мебель для гостей вся сломалась, у меня нет ни столов, ни стульев, ни кроваток. Помогите, пожалуйста. Что мне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новую мебель</a:t>
            </a:r>
            <a:r>
              <a:rPr lang="ru-RU" dirty="0" smtClean="0">
                <a:solidFill>
                  <a:srgbClr val="FF0000"/>
                </a:solidFill>
                <a:latin typeface="Times New Roman"/>
                <a:ea typeface="Calibri"/>
                <a:cs typeface="Times New Roman"/>
              </a:rPr>
              <a:t>.</a:t>
            </a:r>
          </a:p>
          <a:p>
            <a:pPr marL="457200" marR="71755">
              <a:lnSpc>
                <a:spcPct val="150000"/>
              </a:lnSpc>
              <a:spcAft>
                <a:spcPts val="1000"/>
              </a:spcAft>
            </a:pPr>
            <a:endParaRPr lang="ru-RU" sz="1200" dirty="0">
              <a:effectLst/>
              <a:latin typeface="Calibri"/>
              <a:ea typeface="Calibri"/>
              <a:cs typeface="Times New Roman"/>
            </a:endParaRPr>
          </a:p>
        </p:txBody>
      </p:sp>
    </p:spTree>
    <p:extLst>
      <p:ext uri="{BB962C8B-B14F-4D97-AF65-F5344CB8AC3E}">
        <p14:creationId xmlns:p14="http://schemas.microsoft.com/office/powerpoint/2010/main" val="148173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2564904"/>
            <a:ext cx="8640960" cy="2169825"/>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Веснушка, она снова грустит. Воспитатель с ребятами спрашивают у нее, что произошло, почему она такая невеселая.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Мы с гостями любим кататься на горке. Это так весело. Горку мы построили, а забраться на нее мы не можем. Мы не знаем, что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лесенку для горки.</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1433383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8221" y="2564904"/>
            <a:ext cx="8712968" cy="2585323"/>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Воспитатель с ребятами спрашивают у нее, что случилось и почему она такая грустная.</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Ребята, вчера мы с моими гостями матрешками пошли гулять и увидели высокую башню. Мы хотели на нее забраться, но не смогли. Помогите нам, пожалуйста, забраться на башню. Как можно это сделать?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лесенку к башенке.</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3386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2598003"/>
            <a:ext cx="8640960" cy="2169825"/>
          </a:xfrm>
          <a:prstGeom prst="rect">
            <a:avLst/>
          </a:prstGeom>
        </p:spPr>
        <p:txBody>
          <a:bodyPr wrap="square">
            <a:spAutoFit/>
          </a:bodyPr>
          <a:lstStyle/>
          <a:p>
            <a:pPr marL="457200" marR="71755" algn="just">
              <a:lnSpc>
                <a:spcPct val="150000"/>
              </a:lnSpc>
              <a:spcAft>
                <a:spcPts val="0"/>
              </a:spcAft>
            </a:pPr>
            <a:r>
              <a:rPr lang="ru-RU" dirty="0">
                <a:latin typeface="Times New Roman"/>
                <a:ea typeface="Calibri"/>
                <a:cs typeface="Times New Roman"/>
              </a:rPr>
              <a:t>В гости к ребятам приходит грустная кукла Веснушка. Воспитатель с ребятами спрашивают у нее, почему она грустит.</a:t>
            </a:r>
            <a:endParaRPr lang="ru-RU" sz="1200" dirty="0">
              <a:latin typeface="Calibri"/>
              <a:ea typeface="Calibri"/>
              <a:cs typeface="Times New Roman"/>
            </a:endParaRPr>
          </a:p>
          <a:p>
            <a:pPr marL="457200" marR="71755" algn="just">
              <a:lnSpc>
                <a:spcPct val="150000"/>
              </a:lnSpc>
              <a:spcAft>
                <a:spcPts val="0"/>
              </a:spcAft>
            </a:pPr>
            <a:r>
              <a:rPr lang="ru-RU" dirty="0">
                <a:latin typeface="Times New Roman"/>
                <a:ea typeface="Calibri"/>
                <a:cs typeface="Times New Roman"/>
              </a:rPr>
              <a:t>Веснушка: Ребята, я снова к вам за помощью. У меня вокруг домика сломался забор, а я его строить не умею. Что мне теперь делать?</a:t>
            </a:r>
            <a:endParaRPr lang="ru-RU" sz="1200" dirty="0">
              <a:latin typeface="Calibri"/>
              <a:ea typeface="Calibri"/>
              <a:cs typeface="Times New Roman"/>
            </a:endParaRPr>
          </a:p>
          <a:p>
            <a:pPr marL="457200" marR="71755" algn="just">
              <a:lnSpc>
                <a:spcPct val="150000"/>
              </a:lnSpc>
              <a:spcAft>
                <a:spcPts val="1000"/>
              </a:spcAft>
            </a:pPr>
            <a:r>
              <a:rPr lang="ru-RU" dirty="0">
                <a:solidFill>
                  <a:srgbClr val="FF0000"/>
                </a:solidFill>
                <a:latin typeface="Times New Roman"/>
                <a:ea typeface="Calibri"/>
                <a:cs typeface="Times New Roman"/>
              </a:rPr>
              <a:t>Вывод: нужно сделать новый забор.</a:t>
            </a:r>
            <a:endParaRPr lang="ru-RU" sz="1200" dirty="0">
              <a:solidFill>
                <a:srgbClr val="FF0000"/>
              </a:solidFill>
              <a:effectLst/>
              <a:latin typeface="Calibri"/>
              <a:ea typeface="Calibri"/>
              <a:cs typeface="Times New Roman"/>
            </a:endParaRPr>
          </a:p>
        </p:txBody>
      </p:sp>
    </p:spTree>
    <p:extLst>
      <p:ext uri="{BB962C8B-B14F-4D97-AF65-F5344CB8AC3E}">
        <p14:creationId xmlns:p14="http://schemas.microsoft.com/office/powerpoint/2010/main" val="35820716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TotalTime>
  <Words>748</Words>
  <Application>Microsoft Office PowerPoint</Application>
  <PresentationFormat>Экран (4:3)</PresentationFormat>
  <Paragraphs>35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Жанна Сергеевна</dc:creator>
  <cp:lastModifiedBy>Жанна Сергеевна</cp:lastModifiedBy>
  <cp:revision>2</cp:revision>
  <dcterms:created xsi:type="dcterms:W3CDTF">2018-04-25T10:49:25Z</dcterms:created>
  <dcterms:modified xsi:type="dcterms:W3CDTF">2018-04-27T13:03:48Z</dcterms:modified>
</cp:coreProperties>
</file>