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27.04.2018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27.04.2018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27.04.2018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27.04.2018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27.04.2018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27.04.2018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27.04.2018</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75656" y="1844824"/>
            <a:ext cx="6768752" cy="3627916"/>
          </a:xfrm>
          <a:prstGeom prst="rect">
            <a:avLst/>
          </a:prstGeom>
        </p:spPr>
        <p:txBody>
          <a:bodyPr wrap="square">
            <a:spAutoFit/>
          </a:bodyPr>
          <a:lstStyle/>
          <a:p>
            <a:pPr algn="ctr">
              <a:lnSpc>
                <a:spcPct val="150000"/>
              </a:lnSpc>
              <a:spcAft>
                <a:spcPts val="1000"/>
              </a:spcAft>
            </a:pPr>
            <a:r>
              <a:rPr lang="ru-RU" sz="3200" b="1" dirty="0">
                <a:latin typeface="Times New Roman"/>
                <a:ea typeface="Calibri"/>
                <a:cs typeface="Times New Roman"/>
              </a:rPr>
              <a:t>Картотека проблемных </a:t>
            </a:r>
            <a:r>
              <a:rPr lang="ru-RU" sz="3200" b="1" dirty="0" smtClean="0">
                <a:latin typeface="Times New Roman"/>
                <a:ea typeface="Calibri"/>
                <a:cs typeface="Times New Roman"/>
              </a:rPr>
              <a:t>ситуаций по конструированию из строительного материала </a:t>
            </a:r>
            <a:endParaRPr lang="ru-RU" sz="3200" dirty="0">
              <a:ea typeface="Calibri"/>
              <a:cs typeface="Times New Roman"/>
            </a:endParaRPr>
          </a:p>
          <a:p>
            <a:pPr algn="ctr">
              <a:lnSpc>
                <a:spcPct val="150000"/>
              </a:lnSpc>
              <a:spcAft>
                <a:spcPts val="1000"/>
              </a:spcAft>
            </a:pPr>
            <a:r>
              <a:rPr lang="ru-RU" dirty="0">
                <a:latin typeface="Times New Roman"/>
                <a:ea typeface="Calibri"/>
                <a:cs typeface="Times New Roman"/>
              </a:rPr>
              <a:t>Первая младшая </a:t>
            </a:r>
            <a:r>
              <a:rPr lang="ru-RU" dirty="0" smtClean="0">
                <a:latin typeface="Times New Roman"/>
                <a:ea typeface="Calibri"/>
                <a:cs typeface="Times New Roman"/>
              </a:rPr>
              <a:t>группа</a:t>
            </a:r>
          </a:p>
          <a:p>
            <a:pPr algn="ctr">
              <a:lnSpc>
                <a:spcPct val="150000"/>
              </a:lnSpc>
              <a:spcAft>
                <a:spcPts val="1000"/>
              </a:spcAft>
            </a:pPr>
            <a:endParaRPr lang="ru-RU" sz="1050" dirty="0">
              <a:latin typeface="Times New Roman"/>
              <a:ea typeface="Calibri"/>
              <a:cs typeface="Times New Roman"/>
            </a:endParaRPr>
          </a:p>
          <a:p>
            <a:pPr algn="r">
              <a:lnSpc>
                <a:spcPct val="150000"/>
              </a:lnSpc>
              <a:spcAft>
                <a:spcPts val="1000"/>
              </a:spcAft>
            </a:pPr>
            <a:r>
              <a:rPr lang="ru-RU" sz="1200" dirty="0" smtClean="0">
                <a:latin typeface="Times New Roman"/>
                <a:ea typeface="Calibri"/>
                <a:cs typeface="Times New Roman"/>
              </a:rPr>
              <a:t>Педагог дополнительного образования: Яковлева А.А.</a:t>
            </a:r>
            <a:endParaRPr lang="ru-RU" sz="1200" dirty="0">
              <a:ea typeface="Calibri"/>
              <a:cs typeface="Times New Roman"/>
            </a:endParaRPr>
          </a:p>
        </p:txBody>
      </p:sp>
      <p:sp>
        <p:nvSpPr>
          <p:cNvPr id="5" name="TextBox 4"/>
          <p:cNvSpPr txBox="1"/>
          <p:nvPr/>
        </p:nvSpPr>
        <p:spPr>
          <a:xfrm>
            <a:off x="1187624" y="620688"/>
            <a:ext cx="6912768" cy="646331"/>
          </a:xfrm>
          <a:prstGeom prst="rect">
            <a:avLst/>
          </a:prstGeom>
          <a:noFill/>
        </p:spPr>
        <p:txBody>
          <a:bodyPr wrap="square" rtlCol="0">
            <a:spAutoFit/>
          </a:bodyPr>
          <a:lstStyle/>
          <a:p>
            <a:pPr algn="ctr"/>
            <a:r>
              <a:rPr lang="ru-RU" dirty="0" smtClean="0"/>
              <a:t>Муниципальное бюджетное дошкольное образовательное учреждение детский сад № 258 </a:t>
            </a:r>
            <a:endParaRPr lang="ru-RU" dirty="0"/>
          </a:p>
        </p:txBody>
      </p:sp>
    </p:spTree>
    <p:extLst>
      <p:ext uri="{BB962C8B-B14F-4D97-AF65-F5344CB8AC3E}">
        <p14:creationId xmlns:p14="http://schemas.microsoft.com/office/powerpoint/2010/main" val="2196289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564904"/>
            <a:ext cx="8640960" cy="2585323"/>
          </a:xfrm>
          <a:prstGeom prst="rect">
            <a:avLst/>
          </a:prstGeom>
        </p:spPr>
        <p:txBody>
          <a:bodyPr wrap="square">
            <a:spAutoFit/>
          </a:bodyPr>
          <a:lstStyle/>
          <a:p>
            <a:pPr marL="457200" marR="71755" algn="just">
              <a:lnSpc>
                <a:spcPct val="150000"/>
              </a:lnSpc>
              <a:spcAft>
                <a:spcPts val="0"/>
              </a:spcAft>
            </a:pPr>
            <a:r>
              <a:rPr lang="ru-RU" dirty="0">
                <a:latin typeface="Times New Roman"/>
                <a:ea typeface="Calibri"/>
                <a:cs typeface="Times New Roman"/>
              </a:rPr>
              <a:t>В гости к ребятам приходит Веснушка, она снова грустит. Воспитатель с ребятами спрашивают у нее, что произошло, почему она такая невеселая.</a:t>
            </a:r>
            <a:endParaRPr lang="ru-RU" sz="1200" dirty="0">
              <a:latin typeface="Calibri"/>
              <a:ea typeface="Calibri"/>
              <a:cs typeface="Times New Roman"/>
            </a:endParaRPr>
          </a:p>
          <a:p>
            <a:pPr marL="457200" marR="71755" algn="just">
              <a:lnSpc>
                <a:spcPct val="150000"/>
              </a:lnSpc>
              <a:spcAft>
                <a:spcPts val="0"/>
              </a:spcAft>
            </a:pPr>
            <a:r>
              <a:rPr lang="ru-RU" dirty="0">
                <a:latin typeface="Times New Roman"/>
                <a:ea typeface="Calibri"/>
                <a:cs typeface="Times New Roman"/>
              </a:rPr>
              <a:t>Веснушка: Ребята, у меня большая беда. Вчера был очень сильный ветер. Он сломал и мой домик и заборчик вокруг него. Теперь мне негде жить. Я строить не умею. Что же мне делать?</a:t>
            </a:r>
            <a:endParaRPr lang="ru-RU" sz="1200" dirty="0">
              <a:latin typeface="Calibri"/>
              <a:ea typeface="Calibri"/>
              <a:cs typeface="Times New Roman"/>
            </a:endParaRPr>
          </a:p>
          <a:p>
            <a:pPr marL="457200" marR="71755" algn="just">
              <a:lnSpc>
                <a:spcPct val="150000"/>
              </a:lnSpc>
              <a:spcAft>
                <a:spcPts val="1000"/>
              </a:spcAft>
            </a:pPr>
            <a:r>
              <a:rPr lang="ru-RU" dirty="0">
                <a:solidFill>
                  <a:srgbClr val="FF0000"/>
                </a:solidFill>
                <a:latin typeface="Times New Roman"/>
                <a:ea typeface="Calibri"/>
                <a:cs typeface="Times New Roman"/>
              </a:rPr>
              <a:t>Вывод: нужно сделать новые домик и заборчик.</a:t>
            </a:r>
            <a:endParaRPr lang="ru-RU" sz="1200" dirty="0">
              <a:solidFill>
                <a:srgbClr val="FF0000"/>
              </a:solidFill>
              <a:effectLst/>
              <a:latin typeface="Calibri"/>
              <a:ea typeface="Calibri"/>
              <a:cs typeface="Times New Roman"/>
            </a:endParaRPr>
          </a:p>
        </p:txBody>
      </p:sp>
    </p:spTree>
    <p:extLst>
      <p:ext uri="{BB962C8B-B14F-4D97-AF65-F5344CB8AC3E}">
        <p14:creationId xmlns:p14="http://schemas.microsoft.com/office/powerpoint/2010/main" val="44795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5645" y="2564904"/>
            <a:ext cx="8640960" cy="3406061"/>
          </a:xfrm>
          <a:prstGeom prst="rect">
            <a:avLst/>
          </a:prstGeom>
        </p:spPr>
        <p:txBody>
          <a:bodyPr wrap="square">
            <a:spAutoFit/>
          </a:bodyPr>
          <a:lstStyle/>
          <a:p>
            <a:pPr marL="457200" marR="71755" algn="just">
              <a:lnSpc>
                <a:spcPct val="150000"/>
              </a:lnSpc>
              <a:spcAft>
                <a:spcPts val="0"/>
              </a:spcAft>
            </a:pPr>
            <a:r>
              <a:rPr lang="ru-RU" dirty="0">
                <a:latin typeface="Times New Roman"/>
                <a:ea typeface="Calibri"/>
                <a:cs typeface="Times New Roman"/>
              </a:rPr>
              <a:t>В гости к ребятам снова пришла невеселая Веснушка, она была очень грустная. Воспитатель с ребятами спрашивают, что у нее случилось, почему же она так грустит.</a:t>
            </a:r>
            <a:endParaRPr lang="ru-RU" sz="1200" dirty="0">
              <a:latin typeface="Calibri"/>
              <a:ea typeface="Calibri"/>
              <a:cs typeface="Times New Roman"/>
            </a:endParaRPr>
          </a:p>
          <a:p>
            <a:pPr marL="457200" marR="71755" algn="just">
              <a:lnSpc>
                <a:spcPct val="150000"/>
              </a:lnSpc>
              <a:spcAft>
                <a:spcPts val="1000"/>
              </a:spcAft>
            </a:pPr>
            <a:r>
              <a:rPr lang="ru-RU" dirty="0">
                <a:latin typeface="Times New Roman"/>
                <a:ea typeface="Calibri"/>
                <a:cs typeface="Times New Roman"/>
              </a:rPr>
              <a:t>Веснушка: Ребята, я очень люблю принимать гостей, но им пора ехать домой. Когда мы вышли на улицу, то увидели, что все наши машины сломались. Моим гостям уже пора возвращаться, но они не могут этого сделать, им не на чем ехать. Помогите нам, пожалуйста. Что же нам делать?</a:t>
            </a:r>
            <a:endParaRPr lang="ru-RU" sz="1200" dirty="0">
              <a:latin typeface="Calibri"/>
              <a:ea typeface="Calibri"/>
              <a:cs typeface="Times New Roman"/>
            </a:endParaRPr>
          </a:p>
          <a:p>
            <a:pPr algn="just"/>
            <a:r>
              <a:rPr lang="ru-RU" dirty="0" smtClean="0">
                <a:latin typeface="Times New Roman"/>
                <a:ea typeface="Calibri"/>
              </a:rPr>
              <a:t>        </a:t>
            </a:r>
            <a:r>
              <a:rPr lang="ru-RU" dirty="0" smtClean="0">
                <a:solidFill>
                  <a:srgbClr val="FF0000"/>
                </a:solidFill>
                <a:latin typeface="Times New Roman"/>
                <a:ea typeface="Calibri"/>
              </a:rPr>
              <a:t>Вывод</a:t>
            </a:r>
            <a:r>
              <a:rPr lang="ru-RU" dirty="0">
                <a:solidFill>
                  <a:srgbClr val="FF0000"/>
                </a:solidFill>
                <a:latin typeface="Times New Roman"/>
                <a:ea typeface="Calibri"/>
              </a:rPr>
              <a:t>: нужно сделать новые машины.</a:t>
            </a:r>
            <a:endParaRPr lang="ru-RU" dirty="0">
              <a:solidFill>
                <a:srgbClr val="FF0000"/>
              </a:solidFill>
            </a:endParaRPr>
          </a:p>
        </p:txBody>
      </p:sp>
    </p:spTree>
    <p:extLst>
      <p:ext uri="{BB962C8B-B14F-4D97-AF65-F5344CB8AC3E}">
        <p14:creationId xmlns:p14="http://schemas.microsoft.com/office/powerpoint/2010/main" val="198166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564904"/>
            <a:ext cx="8640960" cy="2585323"/>
          </a:xfrm>
          <a:prstGeom prst="rect">
            <a:avLst/>
          </a:prstGeom>
        </p:spPr>
        <p:txBody>
          <a:bodyPr wrap="square">
            <a:spAutoFit/>
          </a:bodyPr>
          <a:lstStyle/>
          <a:p>
            <a:pPr marL="457200" marR="71755" algn="just">
              <a:lnSpc>
                <a:spcPct val="150000"/>
              </a:lnSpc>
              <a:spcAft>
                <a:spcPts val="0"/>
              </a:spcAft>
            </a:pPr>
            <a:r>
              <a:rPr lang="ru-RU" dirty="0">
                <a:latin typeface="Times New Roman"/>
                <a:ea typeface="Calibri"/>
                <a:cs typeface="Times New Roman"/>
              </a:rPr>
              <a:t>В гости к ребятам приходит грустная кукла Веснушка. Она гуляет по узкой дорожке. Воспитатель с ребятами спрашивают у нее, что случилось и почему она такая грустная.</a:t>
            </a:r>
            <a:endParaRPr lang="ru-RU" sz="1200" dirty="0">
              <a:latin typeface="Calibri"/>
              <a:ea typeface="Calibri"/>
              <a:cs typeface="Times New Roman"/>
            </a:endParaRPr>
          </a:p>
          <a:p>
            <a:pPr marL="457200" marR="71755" algn="just">
              <a:lnSpc>
                <a:spcPct val="150000"/>
              </a:lnSpc>
              <a:spcAft>
                <a:spcPts val="0"/>
              </a:spcAft>
            </a:pPr>
            <a:r>
              <a:rPr lang="ru-RU" dirty="0">
                <a:latin typeface="Times New Roman"/>
                <a:ea typeface="Calibri"/>
                <a:cs typeface="Times New Roman"/>
              </a:rPr>
              <a:t>Веснушка: Ко мне в гости приедет много гостей, они поедут на машинах, а по этой дороге они не проедут, дороги для машин нет. Что делать?</a:t>
            </a:r>
            <a:endParaRPr lang="ru-RU" sz="1200" dirty="0">
              <a:latin typeface="Calibri"/>
              <a:ea typeface="Calibri"/>
              <a:cs typeface="Times New Roman"/>
            </a:endParaRPr>
          </a:p>
          <a:p>
            <a:pPr marL="457200" marR="71755" algn="just">
              <a:lnSpc>
                <a:spcPct val="150000"/>
              </a:lnSpc>
              <a:spcAft>
                <a:spcPts val="1000"/>
              </a:spcAft>
            </a:pPr>
            <a:r>
              <a:rPr lang="ru-RU" dirty="0">
                <a:solidFill>
                  <a:srgbClr val="FF0000"/>
                </a:solidFill>
                <a:latin typeface="Times New Roman"/>
                <a:ea typeface="Calibri"/>
                <a:cs typeface="Times New Roman"/>
              </a:rPr>
              <a:t>Вывод: нужно сделать широкую дорогу для машин.</a:t>
            </a:r>
            <a:endParaRPr lang="ru-RU" sz="1200" dirty="0">
              <a:solidFill>
                <a:srgbClr val="FF0000"/>
              </a:solidFill>
              <a:effectLst/>
              <a:latin typeface="Calibri"/>
              <a:ea typeface="Calibri"/>
              <a:cs typeface="Times New Roman"/>
            </a:endParaRPr>
          </a:p>
        </p:txBody>
      </p:sp>
    </p:spTree>
    <p:extLst>
      <p:ext uri="{BB962C8B-B14F-4D97-AF65-F5344CB8AC3E}">
        <p14:creationId xmlns:p14="http://schemas.microsoft.com/office/powerpoint/2010/main" val="4041470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4089" y="2564904"/>
            <a:ext cx="8640960" cy="2169825"/>
          </a:xfrm>
          <a:prstGeom prst="rect">
            <a:avLst/>
          </a:prstGeom>
        </p:spPr>
        <p:txBody>
          <a:bodyPr wrap="square">
            <a:spAutoFit/>
          </a:bodyPr>
          <a:lstStyle/>
          <a:p>
            <a:pPr marL="457200" marR="71755" algn="just">
              <a:lnSpc>
                <a:spcPct val="150000"/>
              </a:lnSpc>
              <a:spcAft>
                <a:spcPts val="0"/>
              </a:spcAft>
            </a:pPr>
            <a:r>
              <a:rPr lang="ru-RU" dirty="0">
                <a:latin typeface="Times New Roman"/>
                <a:ea typeface="Calibri"/>
                <a:cs typeface="Times New Roman"/>
              </a:rPr>
              <a:t>В гости к ребятам приходит грустная кукла Веснушка. Воспитатель с ребятами спрашивают у нее, почему она грустит.</a:t>
            </a:r>
            <a:endParaRPr lang="ru-RU" sz="1200" dirty="0">
              <a:latin typeface="Calibri"/>
              <a:ea typeface="Calibri"/>
              <a:cs typeface="Times New Roman"/>
            </a:endParaRPr>
          </a:p>
          <a:p>
            <a:pPr marL="457200" marR="71755" algn="just">
              <a:lnSpc>
                <a:spcPct val="150000"/>
              </a:lnSpc>
              <a:spcAft>
                <a:spcPts val="0"/>
              </a:spcAft>
            </a:pPr>
            <a:r>
              <a:rPr lang="ru-RU" dirty="0">
                <a:latin typeface="Times New Roman"/>
                <a:ea typeface="Calibri"/>
                <a:cs typeface="Times New Roman"/>
              </a:rPr>
              <a:t>Веснушка: Ко мне приехало много гостей, а у меня только один стол и стул, мне некуда их посадить. Помогите, пожалуйста. Что мне делать?</a:t>
            </a:r>
            <a:endParaRPr lang="ru-RU" sz="1200" dirty="0">
              <a:latin typeface="Calibri"/>
              <a:ea typeface="Calibri"/>
              <a:cs typeface="Times New Roman"/>
            </a:endParaRPr>
          </a:p>
          <a:p>
            <a:pPr marL="457200" marR="71755" algn="just">
              <a:lnSpc>
                <a:spcPct val="150000"/>
              </a:lnSpc>
              <a:spcAft>
                <a:spcPts val="1000"/>
              </a:spcAft>
            </a:pPr>
            <a:r>
              <a:rPr lang="ru-RU" dirty="0">
                <a:solidFill>
                  <a:srgbClr val="FF0000"/>
                </a:solidFill>
                <a:latin typeface="Times New Roman"/>
                <a:ea typeface="Calibri"/>
                <a:cs typeface="Times New Roman"/>
              </a:rPr>
              <a:t>Вывод: нужно сделать столы и стулья.</a:t>
            </a:r>
            <a:endParaRPr lang="ru-RU" sz="1200" dirty="0">
              <a:solidFill>
                <a:srgbClr val="FF0000"/>
              </a:solidFill>
              <a:effectLst/>
              <a:latin typeface="Calibri"/>
              <a:ea typeface="Calibri"/>
              <a:cs typeface="Times New Roman"/>
            </a:endParaRPr>
          </a:p>
        </p:txBody>
      </p:sp>
    </p:spTree>
    <p:extLst>
      <p:ext uri="{BB962C8B-B14F-4D97-AF65-F5344CB8AC3E}">
        <p14:creationId xmlns:p14="http://schemas.microsoft.com/office/powerpoint/2010/main" val="335178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564904"/>
            <a:ext cx="8640960" cy="2585323"/>
          </a:xfrm>
          <a:prstGeom prst="rect">
            <a:avLst/>
          </a:prstGeom>
        </p:spPr>
        <p:txBody>
          <a:bodyPr wrap="square">
            <a:spAutoFit/>
          </a:bodyPr>
          <a:lstStyle/>
          <a:p>
            <a:pPr marL="457200" marR="71755" algn="just">
              <a:lnSpc>
                <a:spcPct val="150000"/>
              </a:lnSpc>
              <a:spcAft>
                <a:spcPts val="0"/>
              </a:spcAft>
            </a:pPr>
            <a:r>
              <a:rPr lang="ru-RU" dirty="0">
                <a:latin typeface="Times New Roman"/>
                <a:ea typeface="Calibri"/>
                <a:cs typeface="Times New Roman"/>
              </a:rPr>
              <a:t>В гости к ребятам приходит Веснушка, она снова грустит. Воспитатель с ребятами спрашивают у нее, что произошло, почему она такая невеселая.</a:t>
            </a:r>
            <a:endParaRPr lang="ru-RU" sz="1200" dirty="0">
              <a:latin typeface="Calibri"/>
              <a:ea typeface="Calibri"/>
              <a:cs typeface="Times New Roman"/>
            </a:endParaRPr>
          </a:p>
          <a:p>
            <a:pPr marL="457200" marR="71755" algn="just">
              <a:lnSpc>
                <a:spcPct val="150000"/>
              </a:lnSpc>
              <a:spcAft>
                <a:spcPts val="0"/>
              </a:spcAft>
            </a:pPr>
            <a:r>
              <a:rPr lang="ru-RU" dirty="0">
                <a:latin typeface="Times New Roman"/>
                <a:ea typeface="Calibri"/>
                <a:cs typeface="Times New Roman"/>
              </a:rPr>
              <a:t>Веснушка: Ребята, столы и стульчики для гостей теперь у меня есть. Спасибо. А вот кроваток нет. Гости решили остаться у меня переночевать, поэтому мне нужны для них кроватки, а мне некуда положить их спать. Я не знаю, что делать.</a:t>
            </a:r>
            <a:endParaRPr lang="ru-RU" sz="1200" dirty="0">
              <a:latin typeface="Calibri"/>
              <a:ea typeface="Calibri"/>
              <a:cs typeface="Times New Roman"/>
            </a:endParaRPr>
          </a:p>
          <a:p>
            <a:pPr marL="457200" marR="71755" algn="just">
              <a:lnSpc>
                <a:spcPct val="150000"/>
              </a:lnSpc>
              <a:spcAft>
                <a:spcPts val="1000"/>
              </a:spcAft>
            </a:pPr>
            <a:r>
              <a:rPr lang="ru-RU" dirty="0">
                <a:solidFill>
                  <a:srgbClr val="FF0000"/>
                </a:solidFill>
                <a:latin typeface="Times New Roman"/>
                <a:ea typeface="Calibri"/>
                <a:cs typeface="Times New Roman"/>
              </a:rPr>
              <a:t>Вывод: нужно сделать много кроваток.</a:t>
            </a:r>
            <a:endParaRPr lang="ru-RU" sz="1200" dirty="0">
              <a:solidFill>
                <a:srgbClr val="FF0000"/>
              </a:solidFill>
              <a:effectLst/>
              <a:latin typeface="Calibri"/>
              <a:ea typeface="Calibri"/>
              <a:cs typeface="Times New Roman"/>
            </a:endParaRPr>
          </a:p>
        </p:txBody>
      </p:sp>
    </p:spTree>
    <p:extLst>
      <p:ext uri="{BB962C8B-B14F-4D97-AF65-F5344CB8AC3E}">
        <p14:creationId xmlns:p14="http://schemas.microsoft.com/office/powerpoint/2010/main" val="699375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492896"/>
            <a:ext cx="8640960" cy="2585323"/>
          </a:xfrm>
          <a:prstGeom prst="rect">
            <a:avLst/>
          </a:prstGeom>
        </p:spPr>
        <p:txBody>
          <a:bodyPr wrap="square">
            <a:spAutoFit/>
          </a:bodyPr>
          <a:lstStyle/>
          <a:p>
            <a:pPr marL="457200" marR="71755" algn="just">
              <a:lnSpc>
                <a:spcPct val="150000"/>
              </a:lnSpc>
              <a:spcAft>
                <a:spcPts val="0"/>
              </a:spcAft>
            </a:pPr>
            <a:r>
              <a:rPr lang="ru-RU" dirty="0">
                <a:latin typeface="Times New Roman"/>
                <a:ea typeface="Calibri"/>
                <a:cs typeface="Times New Roman"/>
              </a:rPr>
              <a:t>В гости к ребятам приходит грустная кукла Веснушка. Воспитатель с ребятами спрашивают у нее, что случилось и почему она такая грустная.</a:t>
            </a:r>
            <a:endParaRPr lang="ru-RU" sz="1200" dirty="0">
              <a:latin typeface="Calibri"/>
              <a:ea typeface="Calibri"/>
              <a:cs typeface="Times New Roman"/>
            </a:endParaRPr>
          </a:p>
          <a:p>
            <a:pPr marL="457200" marR="71755" algn="just">
              <a:lnSpc>
                <a:spcPct val="150000"/>
              </a:lnSpc>
              <a:spcAft>
                <a:spcPts val="0"/>
              </a:spcAft>
            </a:pPr>
            <a:r>
              <a:rPr lang="ru-RU" dirty="0">
                <a:latin typeface="Times New Roman"/>
                <a:ea typeface="Calibri"/>
                <a:cs typeface="Times New Roman"/>
              </a:rPr>
              <a:t>Веснушка: для моих гостей матрешек вы сделали кроватки, молодцы. Но они узкие, а ко мне в гости пришла еще кукла Маша. Куда мне положить ее спать, на этой узкой кровати она не поместится. Что делать?</a:t>
            </a:r>
            <a:endParaRPr lang="ru-RU" sz="1200" dirty="0">
              <a:latin typeface="Calibri"/>
              <a:ea typeface="Calibri"/>
              <a:cs typeface="Times New Roman"/>
            </a:endParaRPr>
          </a:p>
          <a:p>
            <a:pPr marL="457200" marR="71755" algn="just">
              <a:lnSpc>
                <a:spcPct val="150000"/>
              </a:lnSpc>
              <a:spcAft>
                <a:spcPts val="1000"/>
              </a:spcAft>
            </a:pPr>
            <a:r>
              <a:rPr lang="ru-RU" dirty="0">
                <a:solidFill>
                  <a:srgbClr val="FF0000"/>
                </a:solidFill>
                <a:latin typeface="Times New Roman"/>
                <a:ea typeface="Calibri"/>
                <a:cs typeface="Times New Roman"/>
              </a:rPr>
              <a:t>Вывод: нужно сделать широкую кроватку.</a:t>
            </a:r>
            <a:endParaRPr lang="ru-RU" sz="1200" dirty="0">
              <a:solidFill>
                <a:srgbClr val="FF0000"/>
              </a:solidFill>
              <a:effectLst/>
              <a:latin typeface="Calibri"/>
              <a:ea typeface="Calibri"/>
              <a:cs typeface="Times New Roman"/>
            </a:endParaRPr>
          </a:p>
        </p:txBody>
      </p:sp>
    </p:spTree>
    <p:extLst>
      <p:ext uri="{BB962C8B-B14F-4D97-AF65-F5344CB8AC3E}">
        <p14:creationId xmlns:p14="http://schemas.microsoft.com/office/powerpoint/2010/main" val="130617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492896"/>
            <a:ext cx="8640960" cy="2990562"/>
          </a:xfrm>
          <a:prstGeom prst="rect">
            <a:avLst/>
          </a:prstGeom>
        </p:spPr>
        <p:txBody>
          <a:bodyPr wrap="square">
            <a:spAutoFit/>
          </a:bodyPr>
          <a:lstStyle/>
          <a:p>
            <a:pPr marL="457200" marR="71755" algn="just">
              <a:lnSpc>
                <a:spcPct val="150000"/>
              </a:lnSpc>
              <a:spcAft>
                <a:spcPts val="0"/>
              </a:spcAft>
            </a:pPr>
            <a:r>
              <a:rPr lang="ru-RU" dirty="0">
                <a:latin typeface="Times New Roman"/>
                <a:ea typeface="Calibri"/>
                <a:cs typeface="Times New Roman"/>
              </a:rPr>
              <a:t>В гости к ребятам приходит грустная кукла Веснушка. Воспитатель с ребятами спрашивают у нее, почему она грустит.</a:t>
            </a:r>
            <a:endParaRPr lang="ru-RU" sz="1200" dirty="0">
              <a:latin typeface="Calibri"/>
              <a:ea typeface="Calibri"/>
              <a:cs typeface="Times New Roman"/>
            </a:endParaRPr>
          </a:p>
          <a:p>
            <a:pPr marL="457200" marR="71755" algn="just">
              <a:lnSpc>
                <a:spcPct val="150000"/>
              </a:lnSpc>
              <a:spcAft>
                <a:spcPts val="0"/>
              </a:spcAft>
            </a:pPr>
            <a:r>
              <a:rPr lang="ru-RU" dirty="0">
                <a:latin typeface="Times New Roman"/>
                <a:ea typeface="Calibri"/>
                <a:cs typeface="Times New Roman"/>
              </a:rPr>
              <a:t>Веснушка: Ребята, я переезжаю в новый дом. Моя старая мебель и мебель для гостей вся сломалась, у меня нет ни столов, ни стульев, ни кроваток. Помогите, пожалуйста. Что мне делать?</a:t>
            </a:r>
            <a:endParaRPr lang="ru-RU" sz="1200" dirty="0">
              <a:latin typeface="Calibri"/>
              <a:ea typeface="Calibri"/>
              <a:cs typeface="Times New Roman"/>
            </a:endParaRPr>
          </a:p>
          <a:p>
            <a:pPr marL="457200" marR="71755" algn="just">
              <a:lnSpc>
                <a:spcPct val="150000"/>
              </a:lnSpc>
              <a:spcAft>
                <a:spcPts val="1000"/>
              </a:spcAft>
            </a:pPr>
            <a:r>
              <a:rPr lang="ru-RU" dirty="0">
                <a:solidFill>
                  <a:srgbClr val="FF0000"/>
                </a:solidFill>
                <a:latin typeface="Times New Roman"/>
                <a:ea typeface="Calibri"/>
                <a:cs typeface="Times New Roman"/>
              </a:rPr>
              <a:t>Вывод: нужно сделать новую мебель</a:t>
            </a:r>
            <a:r>
              <a:rPr lang="ru-RU" dirty="0" smtClean="0">
                <a:solidFill>
                  <a:srgbClr val="FF0000"/>
                </a:solidFill>
                <a:latin typeface="Times New Roman"/>
                <a:ea typeface="Calibri"/>
                <a:cs typeface="Times New Roman"/>
              </a:rPr>
              <a:t>.</a:t>
            </a:r>
          </a:p>
          <a:p>
            <a:pPr marL="457200" marR="71755">
              <a:lnSpc>
                <a:spcPct val="150000"/>
              </a:lnSpc>
              <a:spcAft>
                <a:spcPts val="1000"/>
              </a:spcAft>
            </a:pPr>
            <a:endParaRPr lang="ru-RU" sz="1200" dirty="0">
              <a:effectLst/>
              <a:latin typeface="Calibri"/>
              <a:ea typeface="Calibri"/>
              <a:cs typeface="Times New Roman"/>
            </a:endParaRPr>
          </a:p>
        </p:txBody>
      </p:sp>
    </p:spTree>
    <p:extLst>
      <p:ext uri="{BB962C8B-B14F-4D97-AF65-F5344CB8AC3E}">
        <p14:creationId xmlns:p14="http://schemas.microsoft.com/office/powerpoint/2010/main" val="148173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564904"/>
            <a:ext cx="8640960" cy="2169825"/>
          </a:xfrm>
          <a:prstGeom prst="rect">
            <a:avLst/>
          </a:prstGeom>
        </p:spPr>
        <p:txBody>
          <a:bodyPr wrap="square">
            <a:spAutoFit/>
          </a:bodyPr>
          <a:lstStyle/>
          <a:p>
            <a:pPr marL="457200" marR="71755" algn="just">
              <a:lnSpc>
                <a:spcPct val="150000"/>
              </a:lnSpc>
              <a:spcAft>
                <a:spcPts val="0"/>
              </a:spcAft>
            </a:pPr>
            <a:r>
              <a:rPr lang="ru-RU" dirty="0">
                <a:latin typeface="Times New Roman"/>
                <a:ea typeface="Calibri"/>
                <a:cs typeface="Times New Roman"/>
              </a:rPr>
              <a:t>В гости к ребятам приходит Веснушка, она снова грустит. Воспитатель с ребятами спрашивают у нее, что произошло, почему она такая невеселая.</a:t>
            </a:r>
            <a:endParaRPr lang="ru-RU" sz="1200" dirty="0">
              <a:latin typeface="Calibri"/>
              <a:ea typeface="Calibri"/>
              <a:cs typeface="Times New Roman"/>
            </a:endParaRPr>
          </a:p>
          <a:p>
            <a:pPr marL="457200" marR="71755" algn="just">
              <a:lnSpc>
                <a:spcPct val="150000"/>
              </a:lnSpc>
              <a:spcAft>
                <a:spcPts val="0"/>
              </a:spcAft>
            </a:pPr>
            <a:r>
              <a:rPr lang="ru-RU" dirty="0">
                <a:latin typeface="Times New Roman"/>
                <a:ea typeface="Calibri"/>
                <a:cs typeface="Times New Roman"/>
              </a:rPr>
              <a:t>Веснушка: Мы с гостями любим кататься на горке. Это так весело. Горку мы построили, а забраться на нее мы не можем. Мы не знаем, что делать.</a:t>
            </a:r>
            <a:endParaRPr lang="ru-RU" sz="1200" dirty="0">
              <a:latin typeface="Calibri"/>
              <a:ea typeface="Calibri"/>
              <a:cs typeface="Times New Roman"/>
            </a:endParaRPr>
          </a:p>
          <a:p>
            <a:pPr marL="457200" marR="71755" algn="just">
              <a:lnSpc>
                <a:spcPct val="150000"/>
              </a:lnSpc>
              <a:spcAft>
                <a:spcPts val="1000"/>
              </a:spcAft>
            </a:pPr>
            <a:r>
              <a:rPr lang="ru-RU" dirty="0">
                <a:solidFill>
                  <a:srgbClr val="FF0000"/>
                </a:solidFill>
                <a:latin typeface="Times New Roman"/>
                <a:ea typeface="Calibri"/>
                <a:cs typeface="Times New Roman"/>
              </a:rPr>
              <a:t>Вывод: нужно сделать лесенку для горки.</a:t>
            </a:r>
            <a:endParaRPr lang="ru-RU" sz="1200" dirty="0">
              <a:solidFill>
                <a:srgbClr val="FF0000"/>
              </a:solidFill>
              <a:effectLst/>
              <a:latin typeface="Calibri"/>
              <a:ea typeface="Calibri"/>
              <a:cs typeface="Times New Roman"/>
            </a:endParaRPr>
          </a:p>
        </p:txBody>
      </p:sp>
    </p:spTree>
    <p:extLst>
      <p:ext uri="{BB962C8B-B14F-4D97-AF65-F5344CB8AC3E}">
        <p14:creationId xmlns:p14="http://schemas.microsoft.com/office/powerpoint/2010/main" val="143338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8221" y="2564904"/>
            <a:ext cx="8712968" cy="2585323"/>
          </a:xfrm>
          <a:prstGeom prst="rect">
            <a:avLst/>
          </a:prstGeom>
        </p:spPr>
        <p:txBody>
          <a:bodyPr wrap="square">
            <a:spAutoFit/>
          </a:bodyPr>
          <a:lstStyle/>
          <a:p>
            <a:pPr marL="457200" marR="71755" algn="just">
              <a:lnSpc>
                <a:spcPct val="150000"/>
              </a:lnSpc>
              <a:spcAft>
                <a:spcPts val="0"/>
              </a:spcAft>
            </a:pPr>
            <a:r>
              <a:rPr lang="ru-RU" dirty="0">
                <a:latin typeface="Times New Roman"/>
                <a:ea typeface="Calibri"/>
                <a:cs typeface="Times New Roman"/>
              </a:rPr>
              <a:t>В гости к ребятам приходит грустная кукла Веснушка. Воспитатель с ребятами спрашивают у нее, что случилось и почему она такая грустная.</a:t>
            </a:r>
            <a:endParaRPr lang="ru-RU" sz="1200" dirty="0">
              <a:latin typeface="Calibri"/>
              <a:ea typeface="Calibri"/>
              <a:cs typeface="Times New Roman"/>
            </a:endParaRPr>
          </a:p>
          <a:p>
            <a:pPr marL="457200" marR="71755" algn="just">
              <a:lnSpc>
                <a:spcPct val="150000"/>
              </a:lnSpc>
              <a:spcAft>
                <a:spcPts val="0"/>
              </a:spcAft>
            </a:pPr>
            <a:r>
              <a:rPr lang="ru-RU" dirty="0">
                <a:latin typeface="Times New Roman"/>
                <a:ea typeface="Calibri"/>
                <a:cs typeface="Times New Roman"/>
              </a:rPr>
              <a:t>Веснушка: Ребята, вчера мы с моими гостями матрешками пошли гулять и увидели высокую башню. Мы хотели на нее забраться, но не смогли. Помогите нам, пожалуйста, забраться на башню. Как можно это сделать?</a:t>
            </a:r>
            <a:endParaRPr lang="ru-RU" sz="1200" dirty="0">
              <a:latin typeface="Calibri"/>
              <a:ea typeface="Calibri"/>
              <a:cs typeface="Times New Roman"/>
            </a:endParaRPr>
          </a:p>
          <a:p>
            <a:pPr marL="457200" marR="71755" algn="just">
              <a:lnSpc>
                <a:spcPct val="150000"/>
              </a:lnSpc>
              <a:spcAft>
                <a:spcPts val="1000"/>
              </a:spcAft>
            </a:pPr>
            <a:r>
              <a:rPr lang="ru-RU" dirty="0">
                <a:solidFill>
                  <a:srgbClr val="FF0000"/>
                </a:solidFill>
                <a:latin typeface="Times New Roman"/>
                <a:ea typeface="Calibri"/>
                <a:cs typeface="Times New Roman"/>
              </a:rPr>
              <a:t>Вывод: нужно сделать лесенку к башенке.</a:t>
            </a:r>
            <a:endParaRPr lang="ru-RU" sz="1200" dirty="0">
              <a:solidFill>
                <a:srgbClr val="FF0000"/>
              </a:solidFill>
              <a:effectLst/>
              <a:latin typeface="Calibri"/>
              <a:ea typeface="Calibri"/>
              <a:cs typeface="Times New Roman"/>
            </a:endParaRPr>
          </a:p>
        </p:txBody>
      </p:sp>
    </p:spTree>
    <p:extLst>
      <p:ext uri="{BB962C8B-B14F-4D97-AF65-F5344CB8AC3E}">
        <p14:creationId xmlns:p14="http://schemas.microsoft.com/office/powerpoint/2010/main" val="33865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598003"/>
            <a:ext cx="8640960" cy="2169825"/>
          </a:xfrm>
          <a:prstGeom prst="rect">
            <a:avLst/>
          </a:prstGeom>
        </p:spPr>
        <p:txBody>
          <a:bodyPr wrap="square">
            <a:spAutoFit/>
          </a:bodyPr>
          <a:lstStyle/>
          <a:p>
            <a:pPr marL="457200" marR="71755" algn="just">
              <a:lnSpc>
                <a:spcPct val="150000"/>
              </a:lnSpc>
              <a:spcAft>
                <a:spcPts val="0"/>
              </a:spcAft>
            </a:pPr>
            <a:r>
              <a:rPr lang="ru-RU" dirty="0">
                <a:latin typeface="Times New Roman"/>
                <a:ea typeface="Calibri"/>
                <a:cs typeface="Times New Roman"/>
              </a:rPr>
              <a:t>В гости к ребятам приходит грустная кукла Веснушка. Воспитатель с ребятами спрашивают у нее, почему она грустит.</a:t>
            </a:r>
            <a:endParaRPr lang="ru-RU" sz="1200" dirty="0">
              <a:latin typeface="Calibri"/>
              <a:ea typeface="Calibri"/>
              <a:cs typeface="Times New Roman"/>
            </a:endParaRPr>
          </a:p>
          <a:p>
            <a:pPr marL="457200" marR="71755" algn="just">
              <a:lnSpc>
                <a:spcPct val="150000"/>
              </a:lnSpc>
              <a:spcAft>
                <a:spcPts val="0"/>
              </a:spcAft>
            </a:pPr>
            <a:r>
              <a:rPr lang="ru-RU" dirty="0">
                <a:latin typeface="Times New Roman"/>
                <a:ea typeface="Calibri"/>
                <a:cs typeface="Times New Roman"/>
              </a:rPr>
              <a:t>Веснушка: Ребята, я снова к вам за помощью. У меня вокруг домика сломался забор, а я его строить не умею. Что мне теперь делать?</a:t>
            </a:r>
            <a:endParaRPr lang="ru-RU" sz="1200" dirty="0">
              <a:latin typeface="Calibri"/>
              <a:ea typeface="Calibri"/>
              <a:cs typeface="Times New Roman"/>
            </a:endParaRPr>
          </a:p>
          <a:p>
            <a:pPr marL="457200" marR="71755" algn="just">
              <a:lnSpc>
                <a:spcPct val="150000"/>
              </a:lnSpc>
              <a:spcAft>
                <a:spcPts val="1000"/>
              </a:spcAft>
            </a:pPr>
            <a:r>
              <a:rPr lang="ru-RU" dirty="0">
                <a:solidFill>
                  <a:srgbClr val="FF0000"/>
                </a:solidFill>
                <a:latin typeface="Times New Roman"/>
                <a:ea typeface="Calibri"/>
                <a:cs typeface="Times New Roman"/>
              </a:rPr>
              <a:t>Вывод: нужно сделать новый забор.</a:t>
            </a:r>
            <a:endParaRPr lang="ru-RU" sz="1200" dirty="0">
              <a:solidFill>
                <a:srgbClr val="FF0000"/>
              </a:solidFill>
              <a:effectLst/>
              <a:latin typeface="Calibri"/>
              <a:ea typeface="Calibri"/>
              <a:cs typeface="Times New Roman"/>
            </a:endParaRPr>
          </a:p>
        </p:txBody>
      </p:sp>
    </p:spTree>
    <p:extLst>
      <p:ext uri="{BB962C8B-B14F-4D97-AF65-F5344CB8AC3E}">
        <p14:creationId xmlns:p14="http://schemas.microsoft.com/office/powerpoint/2010/main" val="3582071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TotalTime>
  <Words>748</Words>
  <Application>Microsoft Office PowerPoint</Application>
  <PresentationFormat>Экран (4:3)</PresentationFormat>
  <Paragraphs>35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Волна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Жанна Сергеевна</dc:creator>
  <cp:lastModifiedBy>Жанна Сергеевна</cp:lastModifiedBy>
  <cp:revision>2</cp:revision>
  <dcterms:created xsi:type="dcterms:W3CDTF">2018-04-25T10:49:25Z</dcterms:created>
  <dcterms:modified xsi:type="dcterms:W3CDTF">2018-04-27T13:03:48Z</dcterms:modified>
</cp:coreProperties>
</file>