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73" r:id="rId5"/>
    <p:sldId id="272" r:id="rId6"/>
    <p:sldId id="274" r:id="rId7"/>
    <p:sldId id="275" r:id="rId8"/>
    <p:sldId id="277" r:id="rId9"/>
    <p:sldId id="267" r:id="rId10"/>
    <p:sldId id="279" r:id="rId11"/>
    <p:sldId id="278" r:id="rId12"/>
    <p:sldId id="276" r:id="rId13"/>
    <p:sldId id="280" r:id="rId14"/>
    <p:sldId id="262" r:id="rId15"/>
    <p:sldId id="269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661" autoAdjust="0"/>
  </p:normalViewPr>
  <p:slideViewPr>
    <p:cSldViewPr snapToGrid="0">
      <p:cViewPr varScale="1">
        <p:scale>
          <a:sx n="77" d="100"/>
          <a:sy n="7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15.10.2021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Путешествие по сказкам </a:t>
            </a:r>
            <a:b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</a:b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В.Г. </a:t>
            </a:r>
            <a:r>
              <a:rPr lang="ru-RU" sz="54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Сутеева</a:t>
            </a: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. 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Хисматуллина Екатерина Сергеевна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/>
              <a:t>Участники проекта: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Подготовительная группа МБДОУ детский сад 258</a:t>
            </a:r>
            <a:endParaRPr lang="ru-RU" sz="2400" b="0" i="0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617837"/>
            <a:ext cx="10058402" cy="233542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Викторина  «Путешествие в страну сказок </a:t>
            </a:r>
            <a:r>
              <a:rPr lang="ru-RU" sz="1600" b="1" dirty="0" err="1" smtClean="0"/>
              <a:t>Сутеева</a:t>
            </a:r>
            <a:r>
              <a:rPr lang="ru-RU" sz="1600" b="1" dirty="0" smtClean="0"/>
              <a:t> В.Г.»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Целью создания и проведения данной викторины в том, что бы вызвать интерес детей к творчеству советского художника, писателя, кинорежиссера и сценариста В.Г. </a:t>
            </a:r>
            <a:r>
              <a:rPr lang="ru-RU" sz="1600" dirty="0" err="1" smtClean="0"/>
              <a:t>Сутеева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Задачи: </a:t>
            </a:r>
            <a:br>
              <a:rPr lang="ru-RU" sz="1600" dirty="0" smtClean="0"/>
            </a:br>
            <a:r>
              <a:rPr lang="ru-RU" sz="1600" dirty="0" smtClean="0"/>
              <a:t>Формировать основы читательской самостоятельности(умение называть произведение, узнавать и называть героев сказки). </a:t>
            </a:r>
            <a:br>
              <a:rPr lang="ru-RU" sz="1600" dirty="0" smtClean="0"/>
            </a:br>
            <a:r>
              <a:rPr lang="ru-RU" sz="1600" dirty="0" smtClean="0"/>
              <a:t>Воспитывать дружеские взаимоотношения и творческие способности. </a:t>
            </a:r>
            <a:br>
              <a:rPr lang="ru-RU" sz="1600" dirty="0" smtClean="0"/>
            </a:br>
            <a:r>
              <a:rPr lang="ru-RU" sz="1600" dirty="0" smtClean="0"/>
              <a:t>Развивать у детей умения взаимодействовать в коллективе, договариваться и уступать друг другу. </a:t>
            </a:r>
            <a:br>
              <a:rPr lang="ru-RU" sz="1600" dirty="0" smtClean="0"/>
            </a:br>
            <a:r>
              <a:rPr lang="ru-RU" sz="1600" dirty="0" smtClean="0"/>
              <a:t>Развивать речевую активность. Уметь отвечать на заданные вопросы полным ответом.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Содержимое 6" descr="C:\Users\Usver\Desktop\Конкурс В.Г. Сутеев\фото по сутееву\20210330_16071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48" y="2863579"/>
            <a:ext cx="3247295" cy="1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ver\Desktop\Конкурс В.Г. Сутеев\фото по сутееву\20210330_161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22" y="4559901"/>
            <a:ext cx="3534032" cy="205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Usver\Desktop\Конкурс В.Г. Сутеев\фото по сутееву\20210330_161526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8561" y="4569583"/>
            <a:ext cx="3311611" cy="201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ver\Desktop\Конкурс В.Г. Сутеев\фото по сутееву\20210330_1610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870" y="2817341"/>
            <a:ext cx="3466641" cy="174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ver\Desktop\Конкурс В.Г. Сутеев\фото по сутееву\20210330_1615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1377" y="2844242"/>
            <a:ext cx="3432763" cy="171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ver\Desktop\Конкурс В.Г. Сутеев\фото по сутееву\20210330_1618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8650" y="4584357"/>
            <a:ext cx="3009904" cy="192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25372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«Игра – </a:t>
            </a:r>
            <a:r>
              <a:rPr lang="ru-RU" sz="2000" dirty="0" err="1" smtClean="0"/>
              <a:t>квест</a:t>
            </a:r>
            <a:r>
              <a:rPr lang="ru-RU" sz="2000" dirty="0" smtClean="0"/>
              <a:t> по станция» К сказкам В.Г. </a:t>
            </a:r>
            <a:r>
              <a:rPr lang="ru-RU" sz="2000" dirty="0" err="1" smtClean="0"/>
              <a:t>Сутеева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Цель </a:t>
            </a:r>
            <a:r>
              <a:rPr lang="ru-RU" sz="2000" dirty="0" err="1" smtClean="0"/>
              <a:t>игры-квеста</a:t>
            </a:r>
            <a:r>
              <a:rPr lang="ru-RU" sz="2000" dirty="0" smtClean="0"/>
              <a:t> в том, что бы закрепить те знания, которые получены  были ранее. Результат был захватывающий. К нашей группе пожелали присоединиться и другие группы детей. </a:t>
            </a:r>
            <a:r>
              <a:rPr lang="ru-RU" sz="2000" dirty="0" err="1" smtClean="0"/>
              <a:t>Игра-квест</a:t>
            </a:r>
            <a:r>
              <a:rPr lang="ru-RU" sz="2000" dirty="0" smtClean="0"/>
              <a:t>, позволяет детям. Коллективно решать общие задачи, развивать логическое мышление, воспитывать чувства товарищества и взаимовыручки, решать вместе проблемные ситуации, развивать социально-коммуникативные качества, расширять кругозор, прививает интерес к чтению, развивает логическое мышление, фантазии, воображение и память.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Содержимое 6" descr="C:\Users\Usver\Desktop\Конкурс В.Г. Сутеев\фото по сутееву\20210325_10065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26" y="2693773"/>
            <a:ext cx="2172257" cy="15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ver\Desktop\Конкурс В.Г. Сутеев\фото по сутееву\20210325_111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1615" y="2683603"/>
            <a:ext cx="2456579" cy="171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ver\Desktop\Конкурс В.Г. Сутеев\фото по сутееву\20210325_1111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6290" y="2681418"/>
            <a:ext cx="2182846" cy="16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ver\Desktop\Конкурс В.Г. Сутеев\фото по сутееву\20210325_1122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175419" y="3671667"/>
            <a:ext cx="3726570" cy="173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C:\Users\Usver\Desktop\Конкурс В.Г. Сутеев\фото по сутееву\20210325_112912.jpg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2" y="4547287"/>
            <a:ext cx="2885302" cy="20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ver\Desktop\Конкурс В.Г. Сутеев\фото по сутееву\20210325_1130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9500" y="4571999"/>
            <a:ext cx="3152512" cy="19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ver\Desktop\Конкурс В.Г. Сутеев\фото по сутееву\20210325_1139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6218" y="2706129"/>
            <a:ext cx="2330679" cy="171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ver\Desktop\Конкурс В.Г. Сутеев\фото по сутееву\20210325_1132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9147" y="4584357"/>
            <a:ext cx="3175685" cy="196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 descr="C:\Users\Usver\Desktop\Конкурс В.Г. Сутеев\фото по сутееву\20210325_1135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484" y="943920"/>
            <a:ext cx="3241332" cy="192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ver\Desktop\Конкурс В.Г. Сутеев\фото по сутееву\20210325_1136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8981" y="942589"/>
            <a:ext cx="3466641" cy="189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ver\Desktop\Конкурс В.Г. Сутеев\фото по сутееву\20210325_1138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782" y="966530"/>
            <a:ext cx="3072814" cy="181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ver\Desktop\Конкурс В.Г. Сутеев\фото по сутееву\20210325_1139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826" y="3249827"/>
            <a:ext cx="3256990" cy="23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ver\Desktop\Конкурс В.Г. Сутеев\фото по сутееву\20210325_1142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5222" y="3398108"/>
            <a:ext cx="3388299" cy="22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ver\Desktop\Конкурс В.Г. Сутеев\фото по сутееву\20210325_1142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8147" y="3422821"/>
            <a:ext cx="3662496" cy="21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6"/>
            <a:ext cx="3840480" cy="3822421"/>
          </a:xfrm>
        </p:spPr>
        <p:txBody>
          <a:bodyPr>
            <a:norm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Вместе Мы отгадывали кроссворд к сказке «Мешок яблок»</a:t>
            </a:r>
            <a:endParaRPr lang="ru-RU" sz="4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48" y="864973"/>
            <a:ext cx="6128952" cy="476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1"/>
          </p:nvPr>
        </p:nvSpPr>
        <p:spPr>
          <a:xfrm>
            <a:off x="8884508" y="1729946"/>
            <a:ext cx="3064476" cy="344753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Театральная постановка к сказке «Мешок яблок»</a:t>
            </a:r>
          </a:p>
          <a:p>
            <a:pPr algn="ctr"/>
            <a:r>
              <a:rPr lang="ru-RU" sz="2800" dirty="0" smtClean="0"/>
              <a:t>В.Г. </a:t>
            </a:r>
            <a:r>
              <a:rPr lang="ru-RU" sz="2800" dirty="0" err="1" smtClean="0"/>
              <a:t>Сутеева</a:t>
            </a:r>
            <a:r>
              <a:rPr lang="ru-RU" sz="2800" dirty="0" smtClean="0"/>
              <a:t>.</a:t>
            </a:r>
          </a:p>
          <a:p>
            <a:pPr algn="ctr"/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Рисунок 6" descr="C:\Users\Usver\Desktop\Конкурс В.Г. Сутеев\фото по сутееву\Screenshot_20210331-082204_Galle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259" y="950567"/>
            <a:ext cx="3793525" cy="220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ver\Desktop\Конкурс В.Г. Сутеев\фото по сутееву\Screenshot_20210331-082241_Galler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546" y="691977"/>
            <a:ext cx="3163330" cy="213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ver\Desktop\Конкурс В.Г. Сутеев\фото по сутееву\Screenshot_20210331-082253_Galler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687" y="3781168"/>
            <a:ext cx="3101545" cy="213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ver\Desktop\Конкурс В.Г. Сутеев\фото по сутееву\Screenshot_20210331-082212_Galler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616" y="3311611"/>
            <a:ext cx="3756454" cy="221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2273643"/>
            <a:ext cx="6858002" cy="328689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 !</a:t>
            </a:r>
            <a:br>
              <a:rPr lang="ru-RU" sz="7200" dirty="0" smtClean="0"/>
            </a:b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779494"/>
          </a:xfrm>
        </p:spPr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2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Цели: </a:t>
            </a:r>
            <a:br>
              <a:rPr lang="ru-RU" sz="2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   </a:t>
            </a:r>
            <a:r>
              <a:rPr lang="ru-RU" sz="2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Познакомить детей с произведениями В.Г. </a:t>
            </a:r>
            <a:r>
              <a:rPr lang="ru-RU" sz="24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Сутеева</a:t>
            </a:r>
            <a:r>
              <a:rPr lang="ru-RU" sz="2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.</a:t>
            </a:r>
            <a:br>
              <a:rPr lang="ru-RU" sz="2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</a:br>
            <a:r>
              <a:rPr lang="ru-RU" sz="2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Создать условия для интеллектуального </a:t>
            </a:r>
            <a:r>
              <a:rPr lang="ru-RU" sz="2400" dirty="0" smtClean="0">
                <a:solidFill>
                  <a:srgbClr val="9A5315">
                    <a:lumMod val="50000"/>
                  </a:srgbClr>
                </a:solidFill>
              </a:rPr>
              <a:t>и творческого развития.</a:t>
            </a:r>
            <a:r>
              <a:rPr lang="ru-RU" sz="2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  </a:t>
            </a:r>
            <a:br>
              <a:rPr lang="ru-RU" sz="2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</a:br>
            <a:r>
              <a:rPr lang="ru-RU" sz="2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   </a:t>
            </a:r>
            <a:r>
              <a:rPr lang="ru-RU" sz="240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Задачи: </a:t>
            </a:r>
            <a:endParaRPr lang="ru-RU" sz="2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4" y="2003612"/>
            <a:ext cx="10058400" cy="4370294"/>
          </a:xfrm>
        </p:spPr>
        <p:txBody>
          <a:bodyPr/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dirty="0" smtClean="0">
                <a:solidFill>
                  <a:srgbClr val="9A5315"/>
                </a:solidFill>
                <a:latin typeface="Segoe Print"/>
              </a:rPr>
              <a:t>Расширять кругозор детей путём ознакомления со сказками и историями из книг В.Г. </a:t>
            </a:r>
            <a:r>
              <a:rPr lang="ru-RU" dirty="0" err="1" smtClean="0">
                <a:solidFill>
                  <a:srgbClr val="9A5315"/>
                </a:solidFill>
                <a:latin typeface="Segoe Print"/>
              </a:rPr>
              <a:t>Сутеева</a:t>
            </a:r>
            <a:r>
              <a:rPr lang="ru-RU" dirty="0" smtClean="0">
                <a:solidFill>
                  <a:srgbClr val="9A5315"/>
                </a:solidFill>
                <a:latin typeface="Segoe Print"/>
              </a:rPr>
              <a:t>.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4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Совершенствовать связну</a:t>
            </a:r>
            <a:r>
              <a:rPr lang="ru-RU" dirty="0" smtClean="0">
                <a:solidFill>
                  <a:srgbClr val="9A5315"/>
                </a:solidFill>
                <a:latin typeface="Segoe Print"/>
              </a:rPr>
              <a:t>ю речь, умение анализировать и обобщать прочитанное. 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dirty="0" smtClean="0">
                <a:solidFill>
                  <a:srgbClr val="9A5315"/>
                </a:solidFill>
                <a:latin typeface="Segoe Print"/>
              </a:rPr>
              <a:t>Воспитывать нравственные качества, через анализ к сказкам </a:t>
            </a:r>
            <a:r>
              <a:rPr lang="ru-RU" dirty="0" err="1" smtClean="0">
                <a:solidFill>
                  <a:srgbClr val="9A5315"/>
                </a:solidFill>
                <a:latin typeface="Segoe Print"/>
              </a:rPr>
              <a:t>В.Г.Сутеева</a:t>
            </a:r>
            <a:r>
              <a:rPr lang="ru-RU" dirty="0" smtClean="0">
                <a:solidFill>
                  <a:srgbClr val="9A5315"/>
                </a:solidFill>
                <a:latin typeface="Segoe Print"/>
              </a:rPr>
              <a:t>.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dirty="0" smtClean="0">
                <a:solidFill>
                  <a:srgbClr val="9A5315"/>
                </a:solidFill>
                <a:latin typeface="Segoe Print"/>
              </a:rPr>
              <a:t>Воспитывать артистические качества, раскрывать творческий потенциал детей.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4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Воспитывать у детей желание читать. </a:t>
            </a: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85216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Этапы работы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6032" y="902208"/>
            <a:ext cx="5763768" cy="5632704"/>
          </a:xfrm>
        </p:spPr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sz="2500" b="1" dirty="0" smtClean="0"/>
              <a:t>Первый этап (подготовительный)</a:t>
            </a:r>
          </a:p>
          <a:p>
            <a:pPr fontAlgn="base"/>
            <a:r>
              <a:rPr lang="ru-RU" sz="2500" dirty="0" smtClean="0"/>
              <a:t>Подбор методической, художественной литературы по теме проекта.</a:t>
            </a:r>
          </a:p>
          <a:p>
            <a:pPr fontAlgn="base"/>
            <a:r>
              <a:rPr lang="ru-RU" sz="2500" dirty="0" smtClean="0"/>
              <a:t>Оформление книжного уголка.</a:t>
            </a:r>
          </a:p>
          <a:p>
            <a:pPr fontAlgn="base"/>
            <a:r>
              <a:rPr lang="ru-RU" sz="2500" dirty="0" smtClean="0"/>
              <a:t>Подготовка оборудования к занятиям по художественной литературе.</a:t>
            </a:r>
          </a:p>
          <a:p>
            <a:pPr fontAlgn="base"/>
            <a:r>
              <a:rPr lang="ru-RU" sz="2500" dirty="0" smtClean="0"/>
              <a:t>Консультация для родителей, а так же анкетирование по теме: «Роль книги в вашем доме»</a:t>
            </a:r>
          </a:p>
          <a:p>
            <a:pPr fontAlgn="base">
              <a:buNone/>
            </a:pPr>
            <a:r>
              <a:rPr lang="ru-RU" sz="2500" b="1" dirty="0" smtClean="0"/>
              <a:t>Второй этап (основной)</a:t>
            </a:r>
            <a:endParaRPr lang="ru-RU" sz="2500" dirty="0" smtClean="0"/>
          </a:p>
          <a:p>
            <a:pPr fontAlgn="base"/>
            <a:r>
              <a:rPr lang="ru-RU" sz="2500" i="1" dirty="0" smtClean="0"/>
              <a:t>Чтение художественной литературы</a:t>
            </a:r>
            <a:endParaRPr lang="ru-RU" sz="2500" dirty="0" smtClean="0"/>
          </a:p>
          <a:p>
            <a:pPr fontAlgn="base"/>
            <a:r>
              <a:rPr lang="ru-RU" sz="2500" i="1" dirty="0" smtClean="0"/>
              <a:t>Рассматривание иллюстраций произведений, выполненных писателем как художником-иллюстратором</a:t>
            </a:r>
            <a:endParaRPr lang="ru-RU" sz="2500" dirty="0" smtClean="0"/>
          </a:p>
          <a:p>
            <a:pPr fontAlgn="base"/>
            <a:r>
              <a:rPr lang="ru-RU" sz="2500" dirty="0" smtClean="0"/>
              <a:t> выставка книг «Путешествие по сказкам Владимира </a:t>
            </a:r>
            <a:r>
              <a:rPr lang="ru-RU" sz="2500" dirty="0" err="1" smtClean="0"/>
              <a:t>Сутеева</a:t>
            </a:r>
            <a:r>
              <a:rPr lang="ru-RU" sz="2500" dirty="0" smtClean="0"/>
              <a:t>»</a:t>
            </a:r>
            <a:endParaRPr lang="ru-RU" sz="2500" i="1" dirty="0" smtClean="0"/>
          </a:p>
          <a:p>
            <a:pPr fontAlgn="base"/>
            <a:r>
              <a:rPr lang="ru-RU" sz="2500" dirty="0" smtClean="0"/>
              <a:t> Выставка детских рисунков по сказкам В. </a:t>
            </a:r>
            <a:r>
              <a:rPr lang="ru-RU" sz="2500" dirty="0" err="1" smtClean="0"/>
              <a:t>Сутеева</a:t>
            </a:r>
            <a:endParaRPr lang="ru-RU" sz="2500" dirty="0" smtClean="0"/>
          </a:p>
          <a:p>
            <a:pPr fontAlgn="base"/>
            <a:r>
              <a:rPr lang="ru-RU" sz="2500" dirty="0" smtClean="0"/>
              <a:t>Создание книжки по произведениям В. </a:t>
            </a:r>
            <a:r>
              <a:rPr lang="ru-RU" sz="2500" dirty="0" err="1" smtClean="0"/>
              <a:t>Сутеева</a:t>
            </a:r>
            <a:r>
              <a:rPr lang="ru-RU" sz="2500" dirty="0" smtClean="0"/>
              <a:t> (совместное творчество родителей и детей)</a:t>
            </a:r>
          </a:p>
          <a:p>
            <a:pPr fontAlgn="base"/>
            <a:endParaRPr lang="ru-RU" sz="1800" dirty="0" smtClean="0"/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None/>
            </a:pPr>
            <a:r>
              <a:rPr lang="ru-RU" sz="1800" dirty="0" smtClean="0">
                <a:solidFill>
                  <a:srgbClr val="9A5315"/>
                </a:solidFill>
                <a:latin typeface="Segoe Print"/>
              </a:rPr>
              <a:t> </a:t>
            </a:r>
            <a:endParaRPr lang="ru-RU" sz="1800" b="0" i="0" dirty="0" smtClean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00256" y="926592"/>
            <a:ext cx="5825983" cy="527022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2700" dirty="0" smtClean="0"/>
              <a:t>Создание библиотеки мультфильмов по сказка </a:t>
            </a:r>
            <a:r>
              <a:rPr lang="ru-RU" sz="2700" dirty="0" err="1" smtClean="0"/>
              <a:t>В.Г.Сутеева</a:t>
            </a:r>
            <a:endParaRPr lang="ru-RU" sz="2700" dirty="0" smtClean="0"/>
          </a:p>
          <a:p>
            <a:r>
              <a:rPr lang="ru-RU" sz="2700" dirty="0" smtClean="0"/>
              <a:t>Просмотр мультфильмов В.Г. </a:t>
            </a:r>
            <a:r>
              <a:rPr lang="ru-RU" sz="2700" dirty="0" err="1" smtClean="0"/>
              <a:t>Сутеева</a:t>
            </a:r>
            <a:endParaRPr lang="ru-RU" sz="2700" dirty="0" smtClean="0"/>
          </a:p>
          <a:p>
            <a:r>
              <a:rPr lang="ru-RU" sz="2700" dirty="0" smtClean="0"/>
              <a:t>Проведение викторины  «Сказки </a:t>
            </a:r>
            <a:r>
              <a:rPr lang="ru-RU" sz="2700" dirty="0" err="1" smtClean="0"/>
              <a:t>Сутеева</a:t>
            </a:r>
            <a:r>
              <a:rPr lang="ru-RU" sz="2700" dirty="0" smtClean="0"/>
              <a:t> В.Г.»</a:t>
            </a:r>
          </a:p>
          <a:p>
            <a:r>
              <a:rPr lang="ru-RU" sz="2700" dirty="0" smtClean="0"/>
              <a:t>Игра – </a:t>
            </a:r>
            <a:r>
              <a:rPr lang="ru-RU" sz="2700" dirty="0" err="1" smtClean="0"/>
              <a:t>квест</a:t>
            </a:r>
            <a:r>
              <a:rPr lang="ru-RU" sz="2700" dirty="0" smtClean="0"/>
              <a:t> по сказкам В.Г. </a:t>
            </a:r>
            <a:r>
              <a:rPr lang="ru-RU" sz="2700" dirty="0" err="1" smtClean="0"/>
              <a:t>Сутеева</a:t>
            </a:r>
            <a:r>
              <a:rPr lang="ru-RU" sz="2700" dirty="0" smtClean="0"/>
              <a:t> </a:t>
            </a:r>
          </a:p>
          <a:p>
            <a:r>
              <a:rPr lang="ru-RU" sz="2700" dirty="0" smtClean="0"/>
              <a:t>Кроссворд </a:t>
            </a:r>
            <a:endParaRPr lang="ru-RU" sz="2700" dirty="0"/>
          </a:p>
          <a:p>
            <a:pPr>
              <a:buNone/>
            </a:pPr>
            <a:r>
              <a:rPr lang="ru-RU" sz="2700" dirty="0" smtClean="0"/>
              <a:t>Заключительный этап</a:t>
            </a:r>
          </a:p>
          <a:p>
            <a:r>
              <a:rPr lang="ru-RU" sz="2700" dirty="0" smtClean="0"/>
              <a:t>Изготовление атрибутов к сказке «Мешок яблок»</a:t>
            </a:r>
          </a:p>
          <a:p>
            <a:r>
              <a:rPr lang="ru-RU" sz="2700" dirty="0" smtClean="0"/>
              <a:t>Театральная постановка к сказке В.Г. </a:t>
            </a:r>
            <a:r>
              <a:rPr lang="ru-RU" sz="2700" dirty="0" err="1" smtClean="0"/>
              <a:t>Сутеева</a:t>
            </a:r>
            <a:r>
              <a:rPr lang="ru-RU" sz="2700" dirty="0" smtClean="0"/>
              <a:t> «Мешок яблок»</a:t>
            </a:r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85318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результате анкетирования родителей, был выявлен низкий уровень чтения художественной литературы. Поэтому я разнообразила новые формы взаимодействия с родителями, прививая тем самым любовь к совместному с детьми чтению художественной литературы. </a:t>
            </a:r>
            <a:br>
              <a:rPr lang="ru-RU" sz="2000" dirty="0" smtClean="0"/>
            </a:br>
            <a:r>
              <a:rPr lang="ru-RU" sz="2000" dirty="0" smtClean="0"/>
              <a:t>    На первом этапе проводилось анкетирование а в дальнейшем и подобрала консультацию для родителей. А так же рекомендации по подбору книг для каждого возраста.  Где сказки В.Г. </a:t>
            </a:r>
            <a:r>
              <a:rPr lang="ru-RU" sz="2000" dirty="0" err="1" smtClean="0"/>
              <a:t>Сутеева</a:t>
            </a:r>
            <a:r>
              <a:rPr lang="ru-RU" sz="2000" dirty="0" smtClean="0"/>
              <a:t> были на первом месте.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 descr="C:\Users\Usver\Desktop\Конкурс В.Г. Сутеев\фото по сутееву\20210329_155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21" y="2241185"/>
            <a:ext cx="2681417" cy="1799473"/>
          </a:xfrm>
          <a:prstGeom prst="rect">
            <a:avLst/>
          </a:prstGeom>
          <a:noFill/>
        </p:spPr>
      </p:pic>
      <p:pic>
        <p:nvPicPr>
          <p:cNvPr id="1028" name="Picture 4" descr="C:\Users\Usver\Desktop\Конкурс В.Г. Сутеев\фото по сутееву\20210330_08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390" y="2458995"/>
            <a:ext cx="2124157" cy="3237469"/>
          </a:xfrm>
          <a:prstGeom prst="rect">
            <a:avLst/>
          </a:prstGeom>
          <a:noFill/>
        </p:spPr>
      </p:pic>
      <p:pic>
        <p:nvPicPr>
          <p:cNvPr id="1030" name="Picture 6" descr="C:\Users\Usver\Desktop\Конкурс В.Г. Сутеев\фото по сутееву\20210330_081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20" y="4215713"/>
            <a:ext cx="2681417" cy="1925595"/>
          </a:xfrm>
          <a:prstGeom prst="rect">
            <a:avLst/>
          </a:prstGeom>
          <a:noFill/>
        </p:spPr>
      </p:pic>
      <p:pic>
        <p:nvPicPr>
          <p:cNvPr id="9" name="Содержимое 8" descr="C:\Users\Usver\Downloads\IMG-20210330-WA0016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775" y="2305050"/>
            <a:ext cx="4192588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6104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Книжный уголок .</a:t>
            </a:r>
            <a:br>
              <a:rPr lang="ru-RU" sz="2000" dirty="0" smtClean="0"/>
            </a:br>
            <a:r>
              <a:rPr lang="ru-RU" sz="2000" dirty="0" smtClean="0"/>
              <a:t>Вместе с родителями собрали книги и рисунки к книгам , который иллюстрировал В.Г. </a:t>
            </a:r>
            <a:r>
              <a:rPr lang="ru-RU" sz="2000" dirty="0" err="1" smtClean="0"/>
              <a:t>Сутеева</a:t>
            </a:r>
            <a:r>
              <a:rPr lang="ru-RU" sz="2000" dirty="0" smtClean="0"/>
              <a:t>.  И создали  выставку книг «Путешествие по сказкам Владимира </a:t>
            </a:r>
            <a:r>
              <a:rPr lang="ru-RU" sz="2000" dirty="0" err="1" smtClean="0"/>
              <a:t>Сутеева</a:t>
            </a:r>
            <a:r>
              <a:rPr lang="ru-RU" sz="2000" dirty="0" smtClean="0"/>
              <a:t>». Некоторые родители принесли свои детские сказки, которые читали в детстве. </a:t>
            </a:r>
            <a:br>
              <a:rPr lang="ru-RU" sz="2000" dirty="0" smtClean="0"/>
            </a:br>
            <a:r>
              <a:rPr lang="ru-RU" sz="2000" dirty="0" smtClean="0"/>
              <a:t>Создали  мини- библиотеку мультфильмов по сказка </a:t>
            </a:r>
            <a:r>
              <a:rPr lang="ru-RU" sz="2000" dirty="0" err="1" smtClean="0"/>
              <a:t>В.Г.Сутеева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Содержимое 6" descr="C:\Users\Usver\Desktop\Конкурс В.Г. Сутеев\фото по сутееву\20210329_16102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24322">
            <a:off x="2559549" y="2040504"/>
            <a:ext cx="2382322" cy="17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ver\Desktop\Конкурс В.Г. Сутеев\фото по сутееву\20210329_161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014896" y="3182506"/>
            <a:ext cx="3978874" cy="186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ver\Desktop\Конкурс В.Г. Сутеев\фото по сутееву\20210329_161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4225">
            <a:off x="2544843" y="4360437"/>
            <a:ext cx="2363780" cy="17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Users\Usver\Desktop\Конкурс В.Г. Сутеев\фото по сутееву\20210330_073619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79" y="2010979"/>
            <a:ext cx="2107091" cy="40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ver\Desktop\Конкурс В.Г. Сутеев\фото по сутееву\20210330_1536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4868" y="2036419"/>
            <a:ext cx="3018687" cy="167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ver\Desktop\Конкурс В.Г. Сутеев\фото по сутееву\20210330_1531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802951"/>
            <a:ext cx="2458995" cy="183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ver\Desktop\Конкурс В.Г. Сутеев\фото по сутееву\20210330_1532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1369" y="4638031"/>
            <a:ext cx="2312253" cy="16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5215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Выставка детских рисунков и поделок  по сказкам В. </a:t>
            </a:r>
            <a:r>
              <a:rPr lang="ru-RU" sz="2800" dirty="0" err="1" smtClean="0"/>
              <a:t>Сутеева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Содержимое 6" descr="C:\Users\Usver\Desktop\Конкурс В.Г. Сутеев\фото по сутееву\20210329_16141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2572" y="2168951"/>
            <a:ext cx="2115179" cy="145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ver\Desktop\Конкурс В.Г. Сутеев\фото\20210205_095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704" y="1848235"/>
            <a:ext cx="3518086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ver\Desktop\Конкурс В.Г. Сутеев\фото\20210205_0951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96" y="4300152"/>
            <a:ext cx="3245525" cy="19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ver\Desktop\Конкурс В.Г. Сутеев\фото\20210204_0913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06255" y="4589956"/>
            <a:ext cx="2125105" cy="12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C:\Users\Usver\Desktop\Конкурс В.Г. Сутеев\фото по сутееву\20210329_161542.jpg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4309" y="1801670"/>
            <a:ext cx="4281616" cy="211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ver\Desktop\Конкурс В.Г. Сутеев\фото по сутееву\20210329_1623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851366" y="4554804"/>
            <a:ext cx="2202132" cy="134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ver\Desktop\Конкурс В.Г. Сутеев\фото по сутееву\20210329_16215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6192" y="4188941"/>
            <a:ext cx="4339668" cy="21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Создание книжки по произведениям В. </a:t>
            </a:r>
            <a:r>
              <a:rPr lang="ru-RU" sz="2000" dirty="0" err="1" smtClean="0"/>
              <a:t>Сутеева</a:t>
            </a:r>
            <a:r>
              <a:rPr lang="ru-RU" sz="2000" dirty="0" smtClean="0"/>
              <a:t> (совместное творчество родителей и детей)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33536" y="1532238"/>
            <a:ext cx="5165124" cy="4481339"/>
          </a:xfrm>
        </p:spPr>
        <p:txBody>
          <a:bodyPr/>
          <a:lstStyle/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34779" y="1837982"/>
            <a:ext cx="4917990" cy="4187952"/>
          </a:xfrm>
        </p:spPr>
        <p:txBody>
          <a:bodyPr/>
          <a:lstStyle/>
          <a:p>
            <a:r>
              <a:rPr lang="ru-RU" sz="2800" dirty="0" smtClean="0"/>
              <a:t>Вместе мы сделали такой прекрасный сборник сказок Владимира Григорьевича </a:t>
            </a:r>
            <a:r>
              <a:rPr lang="ru-RU" sz="2800" dirty="0" err="1" smtClean="0"/>
              <a:t>Сутеева</a:t>
            </a:r>
            <a:r>
              <a:rPr lang="ru-RU" sz="2800" dirty="0" smtClean="0"/>
              <a:t>, что способствовало объединению  и сплочению детей и их родителей.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Usver\Desktop\Конкурс В.Г. Сутеев\фото по сутееву\20210331_0816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177" y="1569308"/>
            <a:ext cx="5301049" cy="469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Дети и родители были довольны результатом своего творчества. </a:t>
            </a:r>
          </a:p>
          <a:p>
            <a:r>
              <a:rPr lang="ru-RU" dirty="0" smtClean="0"/>
              <a:t>После изготовления родителями и детьми одной из сказок, они вместе решили на этом не останавливаться. И создать свою книгу из любимых сказок.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Книга созданная своими руками особо бесценна. Эта книга чаще других используется для чтения. Те, кто не умеет читать, рассказывают сказку с помощью ярких картинок, что напрямую  развивает воображение ребёнка.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" name="Рисунок 6" descr="C:\Users\Usver\Desktop\Конкурс В.Г. Сутеев\фото по сутееву\20210331_081644.jpg"/>
          <p:cNvPicPr>
            <a:picLocks noGrp="1"/>
          </p:cNvPicPr>
          <p:nvPr>
            <p:ph type="pic" sz="quarter" idx="17"/>
          </p:nvPr>
        </p:nvPicPr>
        <p:blipFill>
          <a:blip r:embed="rId2" cstate="print"/>
          <a:srcRect l="13542" r="135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ver\Desktop\Конкурс В.Г. Сутеев\фото по сутееву\20210331_081720.jpg"/>
          <p:cNvPicPr>
            <a:picLocks noGrp="1"/>
          </p:cNvPicPr>
          <p:nvPr>
            <p:ph type="pic" sz="quarter" idx="18"/>
          </p:nvPr>
        </p:nvPicPr>
        <p:blipFill>
          <a:blip r:embed="rId3" cstate="print"/>
          <a:srcRect l="13542" r="135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48871" y="5018001"/>
            <a:ext cx="2743200" cy="101209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Сказка «Палочка выручалочка»</a:t>
            </a:r>
          </a:p>
          <a:p>
            <a:pPr algn="ctr"/>
            <a:r>
              <a:rPr lang="ru-RU" dirty="0" smtClean="0"/>
              <a:t>Сказка «Три котёнка»</a:t>
            </a:r>
          </a:p>
          <a:p>
            <a:pPr algn="ctr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«Кот рыболов»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«Разные колёса»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9" name="Picture 2" descr="C:\Users\Usver\Desktop\Конкурс В.Г. Сутеев\фото по сутееву\20210325_162436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 cstate="print"/>
          <a:srcRect l="30252" r="30252"/>
          <a:stretch>
            <a:fillRect/>
          </a:stretch>
        </p:blipFill>
        <p:spPr bwMode="auto">
          <a:xfrm rot="5400000">
            <a:off x="-642555" y="1878229"/>
            <a:ext cx="3793527" cy="1841158"/>
          </a:xfrm>
          <a:prstGeom prst="rect">
            <a:avLst/>
          </a:prstGeom>
          <a:noFill/>
        </p:spPr>
      </p:pic>
      <p:pic>
        <p:nvPicPr>
          <p:cNvPr id="3076" name="Picture 4" descr="C:\Users\Usver\Desktop\Конкурс В.Г. Сутеев\фото по сутееву\20210325_162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633" y="506628"/>
            <a:ext cx="2508421" cy="3632102"/>
          </a:xfrm>
          <a:prstGeom prst="rect">
            <a:avLst/>
          </a:prstGeom>
          <a:noFill/>
        </p:spPr>
      </p:pic>
      <p:pic>
        <p:nvPicPr>
          <p:cNvPr id="10" name="Рисунок 9" descr="C:\Users\Usver\Desktop\Конкурс В.Г. Сутеев\фото по сутееву\20210330_171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982467" y="1532244"/>
            <a:ext cx="3707022" cy="24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ver\Desktop\Конкурс В.Г. Сутеев\фото по сутееву\20210331_0814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390136" y="1723773"/>
            <a:ext cx="3768809" cy="21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409</Words>
  <Application>Microsoft Office PowerPoint</Application>
  <PresentationFormat>Произвольный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Nature Illustration 16x9</vt:lpstr>
      <vt:lpstr>Путешествие по сказкам  В.Г. Сутеева. </vt:lpstr>
      <vt:lpstr>Цели:     Познакомить детей с произведениями В.Г. Сутеева. Создать условия для интеллектуального и творческого развития.      Задачи: </vt:lpstr>
      <vt:lpstr>Этапы работы</vt:lpstr>
      <vt:lpstr>В результате анкетирования родителей, был выявлен низкий уровень чтения художественной литературы. Поэтому я разнообразила новые формы взаимодействия с родителями, прививая тем самым любовь к совместному с детьми чтению художественной литературы.      На первом этапе проводилось анкетирование а в дальнейшем и подобрала консультацию для родителей. А так же рекомендации по подбору книг для каждого возраста.  Где сказки В.Г. Сутеева были на первом месте. </vt:lpstr>
      <vt:lpstr>Книжный уголок . Вместе с родителями собрали книги и рисунки к книгам , который иллюстрировал В.Г. Сутеева.  И создали  выставку книг «Путешествие по сказкам Владимира Сутеева». Некоторые родители принесли свои детские сказки, которые читали в детстве.  Создали  мини- библиотеку мультфильмов по сказка В.Г.Сутеева </vt:lpstr>
      <vt:lpstr>Выставка детских рисунков и поделок  по сказкам В. Сутеева</vt:lpstr>
      <vt:lpstr>Создание книжки по произведениям В. Сутеева (совместное творчество родителей и детей) </vt:lpstr>
      <vt:lpstr>Слайд 8</vt:lpstr>
      <vt:lpstr>Слайд 9</vt:lpstr>
      <vt:lpstr>Викторина  «Путешествие в страну сказок Сутеева В.Г.»  Целью создания и проведения данной викторины в том, что бы вызвать интерес детей к творчеству советского художника, писателя, кинорежиссера и сценариста В.Г. Сутеева. Задачи:  Формировать основы читательской самостоятельности(умение называть произведение, узнавать и называть героев сказки).  Воспитывать дружеские взаимоотношения и творческие способности.  Развивать у детей умения взаимодействовать в коллективе, договариваться и уступать друг другу.  Развивать речевую активность. Уметь отвечать на заданные вопросы полным ответом.  </vt:lpstr>
      <vt:lpstr>«Игра – квест по станция» К сказкам В.Г. Сутеева. Цель игры-квеста в том, что бы закрепить те знания, которые получены  были ранее. Результат был захватывающий. К нашей группе пожелали присоединиться и другие группы детей. Игра-квест, позволяет детям. Коллективно решать общие задачи, развивать логическое мышление, воспитывать чувства товарищества и взаимовыручки, решать вместе проблемные ситуации, развивать социально-коммуникативные качества, расширять кругозор, прививает интерес к чтению, развивает логическое мышление, фантазии, воображение и память.  </vt:lpstr>
      <vt:lpstr>Слайд 12</vt:lpstr>
      <vt:lpstr>Вместе Мы отгадывали кроссворд к сказке «Мешок яблок»</vt:lpstr>
      <vt:lpstr>Слайд 14</vt:lpstr>
      <vt:lpstr>Спасибо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2016-02-15T18:30:57Z</dcterms:created>
  <dcterms:modified xsi:type="dcterms:W3CDTF">2021-10-15T09:30:41Z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