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7" r:id="rId11"/>
    <p:sldId id="278" r:id="rId12"/>
    <p:sldId id="289" r:id="rId13"/>
    <p:sldId id="277" r:id="rId14"/>
    <p:sldId id="274" r:id="rId15"/>
    <p:sldId id="290" r:id="rId16"/>
    <p:sldId id="275" r:id="rId17"/>
    <p:sldId id="270" r:id="rId18"/>
    <p:sldId id="271" r:id="rId19"/>
    <p:sldId id="273" r:id="rId20"/>
    <p:sldId id="268" r:id="rId21"/>
    <p:sldId id="282" r:id="rId22"/>
    <p:sldId id="283" r:id="rId23"/>
    <p:sldId id="266" r:id="rId24"/>
    <p:sldId id="287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434"/>
    <a:srgbClr val="008A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7944" autoAdjust="0"/>
  </p:normalViewPr>
  <p:slideViewPr>
    <p:cSldViewPr>
      <p:cViewPr varScale="1">
        <p:scale>
          <a:sx n="115" d="100"/>
          <a:sy n="115" d="100"/>
        </p:scale>
        <p:origin x="-148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108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Documents and Settings\Admin\Рабочий стол\для шаблонов\ввсс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1357313"/>
            <a:ext cx="7400925" cy="389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C:\Documents and Settings\Admin\Рабочий стол\угадай\Зелёный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6630988"/>
            <a:ext cx="1066800" cy="227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C:\Documents and Settings\Admin\Рабочий стол\для шаблонов\Копия прозр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4313"/>
            <a:ext cx="906463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C:\Documents and Settings\Admin\Рабочий стол\для шаблонов\прозр2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0"/>
            <a:ext cx="2214562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C:\Documents and Settings\Admin\Рабочий стол\для шаблонов\Копия прозр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4538" y="0"/>
            <a:ext cx="779462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C:\Documents and Settings\Admin\Рабочий стол\для шаблонов\прозр2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8" y="0"/>
            <a:ext cx="2071687" cy="8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357430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115F101-F593-4F94-9FED-9A6B14BFB3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409759"/>
      </p:ext>
    </p:extLst>
  </p:cSld>
  <p:clrMapOvr>
    <a:masterClrMapping/>
  </p:clrMapOvr>
  <p:transition spd="med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069050-B16F-4A5F-B25E-E0221227B5C5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15F101-F593-4F94-9FED-9A6B14BFB3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8038358"/>
      </p:ext>
    </p:extLst>
  </p:cSld>
  <p:clrMapOvr>
    <a:masterClrMapping/>
  </p:clrMapOvr>
  <p:transition spd="med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069050-B16F-4A5F-B25E-E0221227B5C5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15F101-F593-4F94-9FED-9A6B14BFB3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234930"/>
      </p:ext>
    </p:extLst>
  </p:cSld>
  <p:clrMapOvr>
    <a:masterClrMapping/>
  </p:clrMapOvr>
  <p:transition spd="med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C:\Documents and Settings\Admin\Рабочий стол\для шаблонов\ти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C:\Documents and Settings\Admin\Рабочий стол\для шаблонов\Копия прозр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4313"/>
            <a:ext cx="906463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C:\Documents and Settings\Admin\Рабочий стол\для шаблонов\прозр2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0"/>
            <a:ext cx="2214562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C:\Documents and Settings\Admin\Рабочий стол\для шаблонов\Копия прозр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4538" y="0"/>
            <a:ext cx="779462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C:\Documents and Settings\Admin\Рабочий стол\для шаблонов\прозр2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8" y="0"/>
            <a:ext cx="2071687" cy="8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069050-B16F-4A5F-B25E-E0221227B5C5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15F101-F593-4F94-9FED-9A6B14BFB3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947978"/>
      </p:ext>
    </p:extLst>
  </p:cSld>
  <p:clrMapOvr>
    <a:masterClrMapping/>
  </p:clrMapOvr>
  <p:transition spd="med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C:\Documents and Settings\Admin\Рабочий стол\для шаблонов\ти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C:\Documents and Settings\Admin\Рабочий стол\для шаблонов\прозр2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0"/>
            <a:ext cx="2214562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C:\Documents and Settings\Admin\Рабочий стол\для шаблонов\Копия прозр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4313"/>
            <a:ext cx="906463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C:\Documents and Settings\Admin\Рабочий стол\для шаблонов\Копия прозр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4538" y="0"/>
            <a:ext cx="779462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C:\Documents and Settings\Admin\Рабочий стол\для шаблонов\прозр2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8" y="0"/>
            <a:ext cx="2071687" cy="8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069050-B16F-4A5F-B25E-E0221227B5C5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15F101-F593-4F94-9FED-9A6B14BFB3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53124"/>
      </p:ext>
    </p:extLst>
  </p:cSld>
  <p:clrMapOvr>
    <a:masterClrMapping/>
  </p:clrMapOvr>
  <p:transition spd="med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5" descr="C:\Documents and Settings\Admin\Рабочий стол\для шаблонов\ти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C:\Documents and Settings\Admin\Рабочий стол\для шаблонов\прозр2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0"/>
            <a:ext cx="2214562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C:\Documents and Settings\Admin\Рабочий стол\для шаблонов\Копия прозр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4313"/>
            <a:ext cx="906463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069050-B16F-4A5F-B25E-E0221227B5C5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15F101-F593-4F94-9FED-9A6B14BFB3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024123"/>
      </p:ext>
    </p:extLst>
  </p:cSld>
  <p:clrMapOvr>
    <a:masterClrMapping/>
  </p:clrMapOvr>
  <p:transition spd="med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5" descr="C:\Documents and Settings\Admin\Рабочий стол\для шаблонов\ти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069050-B16F-4A5F-B25E-E0221227B5C5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15F101-F593-4F94-9FED-9A6B14BFB3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7717286"/>
      </p:ext>
    </p:extLst>
  </p:cSld>
  <p:clrMapOvr>
    <a:masterClrMapping/>
  </p:clrMapOvr>
  <p:transition spd="med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5" descr="C:\Documents and Settings\Admin\Рабочий стол\для шаблонов\ти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069050-B16F-4A5F-B25E-E0221227B5C5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15F101-F593-4F94-9FED-9A6B14BFB3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790774"/>
      </p:ext>
    </p:extLst>
  </p:cSld>
  <p:clrMapOvr>
    <a:masterClrMapping/>
  </p:clrMapOvr>
  <p:transition spd="med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" descr="C:\Documents and Settings\Admin\Рабочий стол\для шаблонов\ти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069050-B16F-4A5F-B25E-E0221227B5C5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15F101-F593-4F94-9FED-9A6B14BFB3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221558"/>
      </p:ext>
    </p:extLst>
  </p:cSld>
  <p:clrMapOvr>
    <a:masterClrMapping/>
  </p:clrMapOvr>
  <p:transition spd="med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5" descr="C:\Documents and Settings\Admin\Рабочий стол\для шаблонов\ти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069050-B16F-4A5F-B25E-E0221227B5C5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15F101-F593-4F94-9FED-9A6B14BFB3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823686"/>
      </p:ext>
    </p:extLst>
  </p:cSld>
  <p:clrMapOvr>
    <a:masterClrMapping/>
  </p:clrMapOvr>
  <p:transition spd="med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Documents and Settings\Admin\Рабочий стол\для шаблонов\прозр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0"/>
            <a:ext cx="2214562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C:\Documents and Settings\Admin\Рабочий стол\для шаблонов\Копия прозр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4313"/>
            <a:ext cx="906463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C:\Documents and Settings\Admin\Рабочий стол\для шаблонов\Копия прозр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4538" y="0"/>
            <a:ext cx="779462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C:\Documents and Settings\Admin\Рабочий стол\для шаблонов\прозр2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8" y="0"/>
            <a:ext cx="2071687" cy="8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069050-B16F-4A5F-B25E-E0221227B5C5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15F101-F593-4F94-9FED-9A6B14BFB3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045492"/>
      </p:ext>
    </p:extLst>
  </p:cSld>
  <p:clrMapOvr>
    <a:masterClrMapping/>
  </p:clrMapOvr>
  <p:transition spd="med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60069050-B16F-4A5F-B25E-E0221227B5C5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2115F101-F593-4F94-9FED-9A6B14BFB3B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31" name="Picture 4" descr="C:\Documents and Settings\Admin\Рабочий стол\для шаблонов\прозр2.gif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86313"/>
            <a:ext cx="804863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5" descr="C:\Documents and Settings\Admin\Рабочий стол\для шаблонов\Копия прозр2.gif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4572000"/>
            <a:ext cx="887412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4" descr="C:\Documents and Settings\Admin\Рабочий стол\для шаблонов\прозр2.gif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13" y="6053138"/>
            <a:ext cx="2071687" cy="80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split orient="vert"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g"/><Relationship Id="rId5" Type="http://schemas.openxmlformats.org/officeDocument/2006/relationships/image" Target="../media/image36.jpg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g"/><Relationship Id="rId5" Type="http://schemas.microsoft.com/office/2007/relationships/hdphoto" Target="../media/hdphoto4.wdp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microsoft.com/office/2007/relationships/hdphoto" Target="../media/hdphoto6.wdp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2492896"/>
            <a:ext cx="7772400" cy="1470025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Русская берёзка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5877272"/>
            <a:ext cx="7920880" cy="1176536"/>
          </a:xfrm>
        </p:spPr>
        <p:txBody>
          <a:bodyPr anchor="ctr"/>
          <a:lstStyle/>
          <a:p>
            <a:pPr algn="l"/>
            <a:r>
              <a:rPr lang="ru-RU" sz="1400" b="1" spc="50" dirty="0" smtClean="0">
                <a:ln w="11430"/>
                <a:solidFill>
                  <a:srgbClr val="00743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Демидова Екатерина Валентиновна</a:t>
            </a:r>
            <a:endParaRPr lang="ru-RU" sz="1400" b="1" spc="50" dirty="0">
              <a:ln w="11430"/>
              <a:solidFill>
                <a:srgbClr val="007434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71910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604448" cy="1440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/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Берёза, русская берёза,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русская 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красавица…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Её красотой 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можно любоваться бесконечно. </a:t>
            </a: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52"/>
          <a:stretch/>
        </p:blipFill>
        <p:spPr>
          <a:xfrm>
            <a:off x="755577" y="1628801"/>
            <a:ext cx="2592288" cy="37269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rgbClr val="007434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Объект 13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628800"/>
            <a:ext cx="4896544" cy="36724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rgbClr val="007434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899592" y="5589240"/>
            <a:ext cx="6840760" cy="954107"/>
          </a:xfrm>
          <a:prstGeom prst="rect">
            <a:avLst/>
          </a:prstGeom>
        </p:spPr>
        <p:txBody>
          <a:bodyPr wrap="square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Как удивительно хороша берёза весной в зелёном наряде! </a:t>
            </a:r>
          </a:p>
        </p:txBody>
      </p:sp>
    </p:spTree>
    <p:extLst>
      <p:ext uri="{BB962C8B-B14F-4D97-AF65-F5344CB8AC3E}">
        <p14:creationId xmlns:p14="http://schemas.microsoft.com/office/powerpoint/2010/main" val="24073057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Красота осенних берёзок в картинах</a:t>
            </a:r>
            <a:b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русских художников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72" t="1055" r="801" b="8664"/>
          <a:stretch/>
        </p:blipFill>
        <p:spPr>
          <a:xfrm>
            <a:off x="899591" y="1628799"/>
            <a:ext cx="6967189" cy="4644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1748830" y="6309320"/>
            <a:ext cx="4814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Исаак Ильич Левитан. ЗОЛОТАЯ ОСЕНЬ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37837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Как прекрасны спящие</a:t>
            </a:r>
            <a:br>
              <a:rPr lang="ru-RU" sz="32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под </a:t>
            </a:r>
            <a:r>
              <a:rPr lang="ru-RU" sz="3200" b="1" spc="5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белым покрывалом </a:t>
            </a:r>
            <a:r>
              <a:rPr lang="ru-RU" sz="32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берёзки!</a:t>
            </a:r>
            <a:endParaRPr lang="ru-RU" sz="3200" b="1" spc="50" dirty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0_5b759_5f93725d_XL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1600" y="1628800"/>
            <a:ext cx="6903372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88640"/>
            <a:ext cx="8028000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4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Но не только красотой славится русская берёзка. Из её прочной древесины изготовляют мебель.</a:t>
            </a:r>
            <a:endParaRPr lang="ru-RU" sz="2400" b="1" spc="50" dirty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74" b="7075"/>
          <a:stretch/>
        </p:blipFill>
        <p:spPr>
          <a:xfrm>
            <a:off x="611560" y="2564904"/>
            <a:ext cx="4032448" cy="3111328"/>
          </a:xfrm>
          <a:ln w="1905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28" b="5893"/>
          <a:stretch/>
        </p:blipFill>
        <p:spPr>
          <a:xfrm>
            <a:off x="4841483" y="1700808"/>
            <a:ext cx="4002653" cy="3240360"/>
          </a:xfrm>
          <a:ln w="1905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036306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95536" y="188640"/>
            <a:ext cx="5436096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Из бересты изготовляют </a:t>
            </a:r>
            <a:b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разную посуду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556792"/>
            <a:ext cx="4038600" cy="2408237"/>
          </a:xfrm>
          <a:ln w="19050">
            <a:solidFill>
              <a:srgbClr val="007434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260648"/>
            <a:ext cx="2832315" cy="2124236"/>
          </a:xfrm>
          <a:prstGeom prst="rect">
            <a:avLst/>
          </a:prstGeom>
          <a:ln w="19050">
            <a:solidFill>
              <a:srgbClr val="007434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4221088"/>
            <a:ext cx="3672408" cy="2497238"/>
          </a:xfrm>
          <a:prstGeom prst="rect">
            <a:avLst/>
          </a:prstGeom>
          <a:ln w="19050">
            <a:solidFill>
              <a:srgbClr val="007434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6" b="17240"/>
          <a:stretch/>
        </p:blipFill>
        <p:spPr>
          <a:xfrm>
            <a:off x="5239549" y="2636912"/>
            <a:ext cx="3532918" cy="2016224"/>
          </a:xfrm>
          <a:prstGeom prst="rect">
            <a:avLst/>
          </a:prstGeom>
          <a:ln w="19050">
            <a:solidFill>
              <a:srgbClr val="007434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4869160"/>
            <a:ext cx="2021277" cy="1566490"/>
          </a:xfrm>
          <a:prstGeom prst="rect">
            <a:avLst/>
          </a:prstGeom>
          <a:ln w="19050">
            <a:solidFill>
              <a:srgbClr val="007434"/>
            </a:solidFill>
          </a:ln>
        </p:spPr>
      </p:pic>
    </p:spTree>
    <p:extLst>
      <p:ext uri="{BB962C8B-B14F-4D97-AF65-F5344CB8AC3E}">
        <p14:creationId xmlns:p14="http://schemas.microsoft.com/office/powerpoint/2010/main" val="228466862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3897344"/>
            <a:ext cx="3504000" cy="2628000"/>
          </a:xfrm>
          <a:prstGeom prst="rect">
            <a:avLst/>
          </a:prstGeom>
          <a:ln w="19050">
            <a:solidFill>
              <a:srgbClr val="007434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9" y="333016"/>
            <a:ext cx="4320001" cy="3240000"/>
          </a:xfrm>
          <a:prstGeom prst="rect">
            <a:avLst/>
          </a:prstGeom>
          <a:ln w="19050">
            <a:solidFill>
              <a:srgbClr val="007434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9552" y="1637420"/>
            <a:ext cx="2786596" cy="3816424"/>
          </a:xfrm>
          <a:prstGeom prst="rect">
            <a:avLst/>
          </a:prstGeom>
          <a:ln w="19050">
            <a:solidFill>
              <a:srgbClr val="007434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107960" y="116632"/>
            <a:ext cx="4104000" cy="1200329"/>
          </a:xfrm>
          <a:prstGeom prst="rect">
            <a:avLst/>
          </a:prstGeom>
          <a:noFill/>
        </p:spPr>
        <p:txBody>
          <a:bodyPr wrap="square" rtlCol="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ародные умельцы могут изготовить из бересты разные предметы, так необходимые </a:t>
            </a:r>
          </a:p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быту человека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5" y="5589240"/>
            <a:ext cx="2088000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rgbClr val="00743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Сундук для хранения одежды</a:t>
            </a:r>
            <a:endParaRPr lang="ru-RU" sz="2400" b="1" spc="50" dirty="0">
              <a:ln w="11430"/>
              <a:solidFill>
                <a:srgbClr val="007434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64288" y="4717593"/>
            <a:ext cx="16560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/>
                <a:solidFill>
                  <a:srgbClr val="00743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Плетённые</a:t>
            </a:r>
          </a:p>
          <a:p>
            <a:pPr algn="ctr"/>
            <a:r>
              <a:rPr lang="ru-RU" sz="2000" b="1" spc="50" dirty="0" smtClean="0">
                <a:ln w="11430"/>
                <a:solidFill>
                  <a:srgbClr val="00743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корзины и</a:t>
            </a:r>
          </a:p>
          <a:p>
            <a:pPr algn="ctr"/>
            <a:r>
              <a:rPr lang="ru-RU" sz="2000" b="1" spc="50" dirty="0" smtClean="0">
                <a:ln w="11430"/>
                <a:solidFill>
                  <a:srgbClr val="00743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коробки</a:t>
            </a:r>
            <a:endParaRPr lang="ru-RU" sz="2000" b="1" spc="50" dirty="0">
              <a:ln w="11430"/>
              <a:solidFill>
                <a:srgbClr val="007434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69228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188640"/>
            <a:ext cx="5544616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Из бересты плетут лапти,</a:t>
            </a:r>
            <a:b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даже резные украшения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2" y="1700808"/>
            <a:ext cx="3065725" cy="2340000"/>
          </a:xfrm>
          <a:ln w="19050">
            <a:solidFill>
              <a:srgbClr val="008A3E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900" y="1717081"/>
            <a:ext cx="3177552" cy="2340000"/>
          </a:xfrm>
          <a:prstGeom prst="rect">
            <a:avLst/>
          </a:prstGeom>
          <a:ln w="19050">
            <a:solidFill>
              <a:srgbClr val="008A3E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9" r="10856" b="6049"/>
          <a:stretch/>
        </p:blipFill>
        <p:spPr>
          <a:xfrm>
            <a:off x="6948264" y="4347623"/>
            <a:ext cx="1368000" cy="1466318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5" t="16196" r="4098" b="5650"/>
          <a:stretch/>
        </p:blipFill>
        <p:spPr>
          <a:xfrm>
            <a:off x="3779912" y="4830343"/>
            <a:ext cx="2974313" cy="1406769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900" y="4437112"/>
            <a:ext cx="2691030" cy="1800000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5220072" y="4057908"/>
            <a:ext cx="1451937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30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Лапти</a:t>
            </a:r>
            <a:endParaRPr lang="ru-RU" sz="2800" b="1" spc="30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64879" y="6309320"/>
            <a:ext cx="2699009" cy="40011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Заколки для волос</a:t>
            </a: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05401" y="6237312"/>
            <a:ext cx="1506759" cy="40011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Браслеты</a:t>
            </a: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41962" y="5841023"/>
            <a:ext cx="1130438" cy="40011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Серьги</a:t>
            </a: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897083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0776"/>
            <a:ext cx="7859216" cy="1152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Берестяная резьба во всём мире славится.</a:t>
            </a:r>
            <a:b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Из неё игрушки и сувениры делают, по всему свету они расходятся, дарят душевное тепло русской берёзки</a:t>
            </a: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628800"/>
            <a:ext cx="3264000" cy="2448000"/>
          </a:xfrm>
          <a:ln w="19050">
            <a:solidFill>
              <a:srgbClr val="FF0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8065" y="1628800"/>
            <a:ext cx="3423431" cy="2448272"/>
          </a:xfrm>
          <a:prstGeom prst="rect">
            <a:avLst/>
          </a:prstGeom>
          <a:ln w="19050">
            <a:solidFill>
              <a:srgbClr val="FF0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4365104"/>
            <a:ext cx="3120000" cy="2340000"/>
          </a:xfrm>
          <a:prstGeom prst="rect">
            <a:avLst/>
          </a:prstGeom>
          <a:ln w="19050">
            <a:solidFill>
              <a:srgbClr val="FF0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221088"/>
            <a:ext cx="3246906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4730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97768"/>
            <a:ext cx="8229600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Весной берёзка соком </a:t>
            </a:r>
            <a:b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целительным всех угощает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54" r="11539"/>
          <a:stretch/>
        </p:blipFill>
        <p:spPr>
          <a:xfrm>
            <a:off x="467544" y="1556792"/>
            <a:ext cx="2100106" cy="2307290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89" y="1628800"/>
            <a:ext cx="5520000" cy="41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034163"/>
            <a:ext cx="1944216" cy="2603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067" t="4617" r="11676" b="4429"/>
          <a:stretch/>
        </p:blipFill>
        <p:spPr>
          <a:xfrm>
            <a:off x="5148064" y="4795693"/>
            <a:ext cx="1225930" cy="1924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45066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76000" cy="1260000"/>
          </a:xfrm>
        </p:spPr>
        <p:txBody>
          <a:bodyPr anchor="t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Своими почками да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листьями </a:t>
            </a:r>
            <a:b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берёзка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людей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лечит, </a:t>
            </a:r>
            <a:b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бане веничком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парит, всем здоровья дарит. 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700808"/>
            <a:ext cx="3394472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700808"/>
            <a:ext cx="3244223" cy="45419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3111918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508104" y="5704135"/>
            <a:ext cx="3214710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1200" b="1" spc="300" dirty="0" smtClean="0">
                <a:ln w="11430"/>
                <a:solidFill>
                  <a:srgbClr val="00743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(Берёза)</a:t>
            </a:r>
            <a:endParaRPr lang="ru-RU" sz="1200" b="1" spc="300" dirty="0">
              <a:ln w="11430"/>
              <a:solidFill>
                <a:srgbClr val="007434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0_9a048_36eddea5_XL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625" r="14375" b="10625"/>
          <a:stretch>
            <a:fillRect/>
          </a:stretch>
        </p:blipFill>
        <p:spPr>
          <a:xfrm>
            <a:off x="2071670" y="1500174"/>
            <a:ext cx="4116432" cy="4905396"/>
          </a:xfrm>
          <a:prstGeom prst="rect">
            <a:avLst/>
          </a:prstGeom>
        </p:spPr>
      </p:pic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1214414" y="1714488"/>
            <a:ext cx="6660000" cy="4525963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Разбежались по опушке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белых платьицах подружки.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 заботясь о погоде,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сарафане белом ходит.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 в один из тёплых дней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Май серёжки дарит ей.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043584" y="404664"/>
            <a:ext cx="3116559" cy="92333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30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Загадка</a:t>
            </a:r>
          </a:p>
        </p:txBody>
      </p:sp>
    </p:spTree>
    <p:extLst>
      <p:ext uri="{BB962C8B-B14F-4D97-AF65-F5344CB8AC3E}">
        <p14:creationId xmlns:p14="http://schemas.microsoft.com/office/powerpoint/2010/main" val="266910229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8" grpId="1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 русской берёзке </a:t>
            </a:r>
            <a:b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сказки складывают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clrChange>
              <a:clrFrom>
                <a:srgbClr val="FFFFAF"/>
              </a:clrFrom>
              <a:clrTo>
                <a:srgbClr val="FFFFA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628800"/>
            <a:ext cx="6984776" cy="4750839"/>
          </a:xfrm>
        </p:spPr>
      </p:pic>
    </p:spTree>
    <p:extLst>
      <p:ext uri="{BB962C8B-B14F-4D97-AF65-F5344CB8AC3E}">
        <p14:creationId xmlns:p14="http://schemas.microsoft.com/office/powerpoint/2010/main" val="400689183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440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Русской берёзке </a:t>
            </a:r>
            <a:b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стихи посвящают…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484784"/>
            <a:ext cx="6816000" cy="511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827584" y="5229200"/>
            <a:ext cx="8100000" cy="1200329"/>
          </a:xfrm>
          <a:prstGeom prst="rect">
            <a:avLst/>
          </a:prstGeom>
        </p:spPr>
        <p:txBody>
          <a:bodyPr wrap="square" numCol="2" spcCol="180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 вы, берёзы тонкие,</a:t>
            </a:r>
          </a:p>
          <a:p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Что нынче зелены?</a:t>
            </a:r>
          </a:p>
          <a:p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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Для праздника,</a:t>
            </a:r>
          </a:p>
          <a:p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для праздника,</a:t>
            </a:r>
          </a:p>
          <a:p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Для мая, для весны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  <a:p>
            <a:pPr indent="893763"/>
            <a:r>
              <a:rPr lang="ru-RU" sz="2400" b="1" i="1" spc="50" dirty="0">
                <a:ln w="11430"/>
                <a:solidFill>
                  <a:srgbClr val="00743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Е. </a:t>
            </a:r>
            <a:r>
              <a:rPr lang="ru-RU" sz="2400" b="1" i="1" spc="50" dirty="0" smtClean="0">
                <a:ln w="11430"/>
                <a:solidFill>
                  <a:srgbClr val="00743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Благинина</a:t>
            </a:r>
            <a:endParaRPr lang="ru-RU" sz="2400" b="1" i="1" spc="50" dirty="0">
              <a:ln w="11430"/>
              <a:solidFill>
                <a:srgbClr val="007434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96001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b="1" spc="60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Берёзка</a:t>
            </a:r>
            <a:endParaRPr lang="ru-RU" sz="4800" b="1" spc="60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753820" y="4365104"/>
            <a:ext cx="1832553" cy="40011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0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П. Воронько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436096" y="1952834"/>
            <a:ext cx="3600400" cy="230832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50000"/>
              </a:lnSpc>
            </a:pPr>
            <a:r>
              <a:rPr lang="ru-RU" sz="2400" b="1" spc="50" dirty="0">
                <a:ln w="11430"/>
                <a:solidFill>
                  <a:srgbClr val="00743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 красы-берёзки</a:t>
            </a:r>
          </a:p>
          <a:p>
            <a:pPr>
              <a:lnSpc>
                <a:spcPct val="150000"/>
              </a:lnSpc>
            </a:pPr>
            <a:r>
              <a:rPr lang="ru-RU" sz="2400" b="1" spc="50" dirty="0">
                <a:ln w="11430"/>
                <a:solidFill>
                  <a:srgbClr val="00743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Платье серебрится.</a:t>
            </a:r>
          </a:p>
          <a:p>
            <a:pPr>
              <a:lnSpc>
                <a:spcPct val="150000"/>
              </a:lnSpc>
            </a:pPr>
            <a:r>
              <a:rPr lang="ru-RU" sz="2400" b="1" spc="50" dirty="0">
                <a:ln w="11430"/>
                <a:solidFill>
                  <a:srgbClr val="00743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 красы-берёзки</a:t>
            </a:r>
          </a:p>
          <a:p>
            <a:pPr>
              <a:lnSpc>
                <a:spcPct val="150000"/>
              </a:lnSpc>
            </a:pPr>
            <a:r>
              <a:rPr lang="ru-RU" sz="2400" b="1" spc="50" dirty="0">
                <a:ln w="11430"/>
                <a:solidFill>
                  <a:srgbClr val="00743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Зелены косицы…</a:t>
            </a:r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73"/>
          <a:stretch/>
        </p:blipFill>
        <p:spPr>
          <a:xfrm>
            <a:off x="827579" y="1484784"/>
            <a:ext cx="4324677" cy="52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05782793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Зайди в берёзовый лес! </a:t>
            </a:r>
            <a:b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ты словно окажешься среди </a:t>
            </a:r>
            <a:b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подружек в нарядных белых сарафанах 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628800"/>
            <a:ext cx="6408712" cy="48065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4145885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Ни в одной стране мира нет столько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берёз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как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 нас, в России.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Берёза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– символ России, нашей Родины. </a:t>
            </a:r>
          </a:p>
        </p:txBody>
      </p:sp>
      <p:pic>
        <p:nvPicPr>
          <p:cNvPr id="13" name="Объект 1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556792"/>
            <a:ext cx="6624000" cy="496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443935" y="4941168"/>
            <a:ext cx="4356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spc="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Россия</a:t>
            </a:r>
            <a:r>
              <a:rPr lang="ru-RU" sz="2000" spc="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моя мама,</a:t>
            </a:r>
          </a:p>
          <a:p>
            <a:r>
              <a:rPr lang="ru-RU" sz="2000" spc="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 тобой я горда и упряма.</a:t>
            </a:r>
          </a:p>
          <a:p>
            <a:r>
              <a:rPr lang="ru-RU" sz="2000" spc="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Твоею живу я силой,</a:t>
            </a:r>
          </a:p>
          <a:p>
            <a:r>
              <a:rPr lang="ru-RU" sz="2000" spc="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Отчизна моя. Россия</a:t>
            </a:r>
            <a:r>
              <a:rPr lang="ru-RU" sz="2000" spc="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35454" y="4417948"/>
            <a:ext cx="1949573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30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Берёзка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5726990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0"/>
            <a:ext cx="6572296" cy="1857364"/>
          </a:xfrm>
        </p:spPr>
        <p:txBody>
          <a:bodyPr/>
          <a:lstStyle/>
          <a:p>
            <a:pPr marL="0" lvl="0" indent="0">
              <a:spcBef>
                <a:spcPts val="0"/>
              </a:spcBef>
              <a:defRPr/>
            </a:pP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Вся в белое платье одета,</a:t>
            </a:r>
            <a:b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серёжках, в листве кружевной,</a:t>
            </a:r>
            <a:b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Встречает горячее лето</a:t>
            </a:r>
            <a:b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Она на опушке лесной.</a:t>
            </a:r>
            <a:endParaRPr lang="ru-RU" sz="2800" dirty="0"/>
          </a:p>
        </p:txBody>
      </p:sp>
      <p:sp>
        <p:nvSpPr>
          <p:cNvPr id="4" name="Объект 4"/>
          <p:cNvSpPr txBox="1">
            <a:spLocks/>
          </p:cNvSpPr>
          <p:nvPr/>
        </p:nvSpPr>
        <p:spPr bwMode="auto">
          <a:xfrm>
            <a:off x="285720" y="3786190"/>
            <a:ext cx="5400684" cy="1471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2400" b="1" i="0" u="none" strike="noStrike" kern="1200" cap="none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7" name="Содержимое 6" descr="Березовая рощ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9672" y="1916832"/>
            <a:ext cx="6034617" cy="4525963"/>
          </a:xfrm>
          <a:ln w="19050">
            <a:solidFill>
              <a:srgbClr val="00743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42655553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5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692696"/>
            <a:ext cx="4286280" cy="576064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некотором царстве, в Российском государстве жила-была Берёзонька, белая да кудрявая, </a:t>
            </a:r>
            <a:br>
              <a:rPr lang="ru-RU" sz="32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снегом покрытая, всем ветрам открытая.</a:t>
            </a:r>
            <a:br>
              <a:rPr lang="ru-RU" sz="32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spc="5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Спала она всю зимушку.</a:t>
            </a:r>
          </a:p>
        </p:txBody>
      </p:sp>
      <p:pic>
        <p:nvPicPr>
          <p:cNvPr id="4" name="Содержимое 3" descr="Белая береза под моим окном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884834"/>
            <a:ext cx="3777840" cy="5724000"/>
          </a:xfrm>
        </p:spPr>
      </p:pic>
    </p:spTree>
    <p:extLst>
      <p:ext uri="{BB962C8B-B14F-4D97-AF65-F5344CB8AC3E}">
        <p14:creationId xmlns:p14="http://schemas.microsoft.com/office/powerpoint/2010/main" val="31255165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440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Но вот пришла Весна - красна, </a:t>
            </a:r>
            <a:b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солнышком пригрела.</a:t>
            </a:r>
            <a:endParaRPr lang="ru-RU" sz="36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4" descr="2_Birch.jpg"/>
          <p:cNvPicPr>
            <a:picLocks noGrp="1" noChangeAspect="1"/>
          </p:cNvPicPr>
          <p:nvPr>
            <p:ph idx="1"/>
          </p:nvPr>
        </p:nvPicPr>
        <p:blipFill>
          <a:blip r:embed="rId2"/>
          <a:srcRect b="14074"/>
          <a:stretch>
            <a:fillRect/>
          </a:stretch>
        </p:blipFill>
        <p:spPr>
          <a:xfrm>
            <a:off x="785786" y="1714487"/>
            <a:ext cx="7094532" cy="4572033"/>
          </a:xfrm>
          <a:ln w="19050">
            <a:solidFill>
              <a:srgbClr val="007434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1928735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8820000" cy="1417638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Проснулась Берёзонька. </a:t>
            </a:r>
            <a:b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Украсилась серёжками. </a:t>
            </a:r>
            <a:b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Всем понравилась, на праздник направилась.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56952491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3" y="1643049"/>
            <a:ext cx="6480000" cy="4860000"/>
          </a:xfrm>
          <a:ln w="19050">
            <a:solidFill>
              <a:srgbClr val="0070C0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26788254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0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 наступлением лета в старину </a:t>
            </a:r>
            <a:b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начинались Зелёные святки – </a:t>
            </a:r>
            <a:b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торжество в честь цветущей природы. 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628800"/>
            <a:ext cx="6912768" cy="46039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8563539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16632"/>
            <a:ext cx="7740352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эти дни Лес – именинник. </a:t>
            </a:r>
            <a:b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Его нельзя ни ломать, ни рубить. 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berez4.jpg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8566" r="16950"/>
          <a:stretch/>
        </p:blipFill>
        <p:spPr>
          <a:xfrm>
            <a:off x="683568" y="1772816"/>
            <a:ext cx="3281285" cy="38164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2204864"/>
            <a:ext cx="4224470" cy="31683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683568" y="5877272"/>
            <a:ext cx="68407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Рано утром украшались ветвями берёз.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89422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0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/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праздник берёзка всех людей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встречала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величала. Вокруг неё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хороводы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водят, берёзку родную воспевают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</a:p>
        </p:txBody>
      </p:sp>
      <p:pic>
        <p:nvPicPr>
          <p:cNvPr id="4" name="Содержимое 3" descr="1306002_6.jpe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6991" y="1600200"/>
            <a:ext cx="7128001" cy="475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4085196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Тема19</Template>
  <TotalTime>427</TotalTime>
  <Words>267</Words>
  <Application>Microsoft Office PowerPoint</Application>
  <PresentationFormat>Экран (4:3)</PresentationFormat>
  <Paragraphs>60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Тема19</vt:lpstr>
      <vt:lpstr>Русская берёзка</vt:lpstr>
      <vt:lpstr>(Берёза)</vt:lpstr>
      <vt:lpstr>Вся в белое платье одета, В серёжках, в листве кружевной, Встречает горячее лето Она на опушке лесной.</vt:lpstr>
      <vt:lpstr>В некотором царстве, в Российском государстве жила-была Берёзонька, белая да кудрявая,  снегом покрытая, всем ветрам открытая. Спала она всю зимушку.</vt:lpstr>
      <vt:lpstr>Но вот пришла Весна - красна,  солнышком пригрела.</vt:lpstr>
      <vt:lpstr>Проснулась Берёзонька.  Украсилась серёжками.  Всем понравилась, на праздник направилась.</vt:lpstr>
      <vt:lpstr>С наступлением лета в старину  начинались Зелёные святки –  торжество в честь цветущей природы. </vt:lpstr>
      <vt:lpstr>В эти дни Лес – именинник.  Его нельзя ни ломать, ни рубить. </vt:lpstr>
      <vt:lpstr>На праздник берёзка всех людей  встречала и величала. Вокруг неё  хороводы водят, берёзку родную воспевают.</vt:lpstr>
      <vt:lpstr>Берёза, русская берёза, русская красавица…  Её красотой можно любоваться бесконечно. </vt:lpstr>
      <vt:lpstr>Красота осенних берёзок в картинах русских художников</vt:lpstr>
      <vt:lpstr>Как прекрасны спящие под белым покрывалом берёзки!</vt:lpstr>
      <vt:lpstr>Но не только красотой славится русская берёзка. Из её прочной древесины изготовляют мебель.</vt:lpstr>
      <vt:lpstr>Из бересты изготовляют  разную посуду</vt:lpstr>
      <vt:lpstr>Презентация PowerPoint</vt:lpstr>
      <vt:lpstr>Из бересты плетут лапти, и даже резные украшения</vt:lpstr>
      <vt:lpstr>Берестяная резьба во всём мире славится. Из неё игрушки и сувениры делают, по всему свету они расходятся, дарят душевное тепло русской берёзки</vt:lpstr>
      <vt:lpstr>Весной берёзка соком  целительным всех угощает</vt:lpstr>
      <vt:lpstr>Своими почками да листьями  берёзка людей лечит,  в бане веничком парит, всем здоровья дарит. </vt:lpstr>
      <vt:lpstr>О русской берёзке  сказки складывают</vt:lpstr>
      <vt:lpstr>Русской берёзке  стихи посвящают…</vt:lpstr>
      <vt:lpstr>Берёзка</vt:lpstr>
      <vt:lpstr>Зайди в берёзовый лес!  И ты словно окажешься среди  подружек в нарядных белых сарафанах </vt:lpstr>
      <vt:lpstr>Ни в одной стране мира нет столько  берёз, как у нас, в России.  Берёза – символ России, нашей Родины.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Русская берёзка</dc:title>
  <dc:creator>Шелдышева Раиса</dc:creator>
  <cp:lastModifiedBy>USER</cp:lastModifiedBy>
  <cp:revision>80</cp:revision>
  <dcterms:created xsi:type="dcterms:W3CDTF">2014-06-08T23:07:08Z</dcterms:created>
  <dcterms:modified xsi:type="dcterms:W3CDTF">2018-11-19T05:14:54Z</dcterms:modified>
  <cp:category>Для дошкольников</cp:category>
</cp:coreProperties>
</file>