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677525" cy="7559675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84" y="-90"/>
      </p:cViewPr>
      <p:guideLst>
        <p:guide orient="horz" pos="2381"/>
        <p:guide pos="33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4262563"/>
            <a:ext cx="10677525" cy="32971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06775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924175"/>
            <a:ext cx="10677525" cy="25193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763924"/>
            <a:ext cx="106775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0962" y="5569496"/>
            <a:ext cx="6582384" cy="972373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4697" y="3452770"/>
            <a:ext cx="8378717" cy="1976635"/>
          </a:xfrm>
          <a:effectLst/>
        </p:spPr>
        <p:txBody>
          <a:bodyPr/>
          <a:lstStyle>
            <a:lvl1pPr marL="729435" indent="-521025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96E4-4215-45D0-801A-70511961D324}" type="datetimeFigureOut">
              <a:rPr lang="en-US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50C9-BE71-4CE6-AB74-8F129623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9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4484" y="806364"/>
            <a:ext cx="7474268" cy="38302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C550-BA08-4A3F-B71F-8F505F8C198A}" type="datetimeFigureOut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3618-F3FC-4108-AECA-1AF7E9C6E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9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253" y="415041"/>
            <a:ext cx="2402443" cy="577429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1595" y="806365"/>
            <a:ext cx="5639199" cy="53955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4A8E-64B8-4222-8146-42FDC53ED763}" type="datetimeFigureOut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6EE3E-BD61-4F14-8CC9-203DE52EC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2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95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4690" y="806366"/>
            <a:ext cx="7474268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5D10-5ED7-4762-B6BB-B0D4C1BDAB7B}" type="datetimeFigureOut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E30C-E6CC-42B1-98EB-6C6240F3F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1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262563"/>
            <a:ext cx="106775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06775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924175"/>
            <a:ext cx="10677525" cy="25193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763924"/>
            <a:ext cx="106775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179" y="2394942"/>
            <a:ext cx="6967326" cy="2671290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1618" y="5078928"/>
            <a:ext cx="6971796" cy="920940"/>
          </a:xfrm>
        </p:spPr>
        <p:txBody>
          <a:bodyPr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0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0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2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B168-48C6-4D32-ABD2-8F1556CC2983}" type="datetimeFigureOut">
              <a:rPr lang="en-US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5039-E9FA-47F4-A0AE-331E44E87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3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4690" y="806364"/>
            <a:ext cx="3907974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24183" y="806366"/>
            <a:ext cx="3907974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D704-9EFF-4C0C-BAB8-A7BFD509F184}" type="datetimeFigureOut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7910-233B-441F-AD35-398BAD08F4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3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4691" y="806365"/>
            <a:ext cx="3907974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0393" y="1543601"/>
            <a:ext cx="3907974" cy="302387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6693" y="806365"/>
            <a:ext cx="3907974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4034" y="1542174"/>
            <a:ext cx="3907974" cy="302387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7B03-0C8A-43FD-9C06-8547B80A66E7}" type="datetimeFigureOut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DA6A-5246-441E-8B0A-2DA54FC5F8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1AF94-205E-4850-8D02-474DECA1D23B}" type="datetimeFigureOut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7627-D203-463D-A5BE-95D624395F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7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356B-D9E4-42B2-A5D8-4A6C528F039B}" type="datetimeFigureOut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5B84-BC1D-4CE4-BC12-993A2F06B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819" y="2435896"/>
            <a:ext cx="4245887" cy="1387255"/>
          </a:xfrm>
          <a:effectLst/>
        </p:spPr>
        <p:txBody>
          <a:bodyPr anchor="b"/>
          <a:lstStyle>
            <a:lvl1pPr marL="260513" indent="-260513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886" y="806366"/>
            <a:ext cx="4690784" cy="5395533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6180" y="3855679"/>
            <a:ext cx="3956967" cy="2358422"/>
          </a:xfrm>
        </p:spPr>
        <p:txBody>
          <a:bodyPr/>
          <a:lstStyle>
            <a:lvl1pPr marL="0" indent="0">
              <a:buNone/>
              <a:defRPr sz="16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00DA-16E2-4954-8049-FD4788E238E9}" type="datetimeFigureOut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FE00-1FF6-45D0-814C-B723031F2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8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262563"/>
            <a:ext cx="106775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06775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924175"/>
            <a:ext cx="10677525" cy="25193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763924"/>
            <a:ext cx="106775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5699" y="1259946"/>
            <a:ext cx="4804886" cy="34478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300"/>
            </a:lvl1pPr>
            <a:lvl2pPr marL="521025" indent="0">
              <a:buNone/>
              <a:defRPr sz="3200"/>
            </a:lvl2pPr>
            <a:lvl3pPr marL="1042050" indent="0">
              <a:buNone/>
              <a:defRPr sz="2700"/>
            </a:lvl3pPr>
            <a:lvl4pPr marL="1563075" indent="0">
              <a:buNone/>
              <a:defRPr sz="2300"/>
            </a:lvl4pPr>
            <a:lvl5pPr marL="2084100" indent="0">
              <a:buNone/>
              <a:defRPr sz="2300"/>
            </a:lvl5pPr>
            <a:lvl6pPr marL="2605126" indent="0">
              <a:buNone/>
              <a:defRPr sz="2300"/>
            </a:lvl6pPr>
            <a:lvl7pPr marL="3126151" indent="0">
              <a:buNone/>
              <a:defRPr sz="2300"/>
            </a:lvl7pPr>
            <a:lvl8pPr marL="3647176" indent="0">
              <a:buNone/>
              <a:defRPr sz="2300"/>
            </a:lvl8pPr>
            <a:lvl9pPr marL="4168201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116" y="1113874"/>
            <a:ext cx="4313648" cy="2384329"/>
          </a:xfrm>
        </p:spPr>
        <p:txBody>
          <a:bodyPr anchor="b"/>
          <a:lstStyle>
            <a:lvl1pPr marL="208410" indent="-208410">
              <a:buFont typeface="Georgia" pitchFamily="18" charset="0"/>
              <a:buChar char="*"/>
              <a:defRPr sz="18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237" y="4921197"/>
            <a:ext cx="7454111" cy="1259946"/>
          </a:xfrm>
        </p:spPr>
        <p:txBody>
          <a:bodyPr anchor="b"/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BD84-048B-403A-84AE-E32868AA0715}" type="datetimeFigureOut">
              <a:rPr lang="en-US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C1D1-2F62-456E-8EA5-A458D5232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3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7758"/>
            <a:ext cx="10677525" cy="193191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77525" cy="56277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4488"/>
            <a:ext cx="10677525" cy="25193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6775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3913" y="4819650"/>
            <a:ext cx="7604125" cy="1260475"/>
          </a:xfrm>
          <a:prstGeom prst="rect">
            <a:avLst/>
          </a:prstGeom>
          <a:effectLst/>
        </p:spPr>
        <p:txBody>
          <a:bodyPr vert="horz" lIns="104205" tIns="52103" rIns="104205" bIns="52103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35088" y="806450"/>
            <a:ext cx="747395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0" y="6804025"/>
            <a:ext cx="2936875" cy="401638"/>
          </a:xfrm>
          <a:prstGeom prst="rect">
            <a:avLst/>
          </a:prstGeom>
        </p:spPr>
        <p:txBody>
          <a:bodyPr vert="horz" lIns="104205" tIns="52103" rIns="104205" bIns="52103" rtlCol="0" anchor="ctr"/>
          <a:lstStyle>
            <a:lvl1pPr algn="r">
              <a:defRPr sz="13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09CF7BE-7E11-4DD4-9DE8-C03F1F32A9F7}" type="datetimeFigureOut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804025"/>
            <a:ext cx="3916363" cy="401638"/>
          </a:xfrm>
          <a:prstGeom prst="rect">
            <a:avLst/>
          </a:prstGeom>
        </p:spPr>
        <p:txBody>
          <a:bodyPr vert="horz" lIns="104205" tIns="52103" rIns="104205" bIns="52103" rtlCol="0" anchor="ctr"/>
          <a:lstStyle>
            <a:lvl1pPr algn="l">
              <a:defRPr sz="1300" b="1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9763" y="6804025"/>
            <a:ext cx="2135187" cy="401638"/>
          </a:xfrm>
          <a:prstGeom prst="rect">
            <a:avLst/>
          </a:prstGeom>
        </p:spPr>
        <p:txBody>
          <a:bodyPr vert="horz" lIns="104205" tIns="52103" rIns="104205" bIns="52103" rtlCol="0" anchor="ctr"/>
          <a:lstStyle>
            <a:lvl1pPr algn="ctr">
              <a:defRPr sz="14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89D2EE7-BAE1-4374-8B7A-05C3F34B8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7" r:id="rId9"/>
    <p:sldLayoutId id="2147483673" r:id="rId10"/>
    <p:sldLayoutId id="2147483674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marL="363538" indent="-363538" algn="r" defTabSz="1041400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2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63538" indent="-363538" algn="r" defTabSz="1041400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200" b="1">
          <a:solidFill>
            <a:schemeClr val="tx1"/>
          </a:solidFill>
          <a:latin typeface="Trebuchet MS" pitchFamily="34" charset="0"/>
        </a:defRPr>
      </a:lvl2pPr>
      <a:lvl3pPr marL="363538" indent="-363538" algn="r" defTabSz="1041400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200" b="1">
          <a:solidFill>
            <a:schemeClr val="tx1"/>
          </a:solidFill>
          <a:latin typeface="Trebuchet MS" pitchFamily="34" charset="0"/>
        </a:defRPr>
      </a:lvl3pPr>
      <a:lvl4pPr marL="363538" indent="-363538" algn="r" defTabSz="1041400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200" b="1">
          <a:solidFill>
            <a:schemeClr val="tx1"/>
          </a:solidFill>
          <a:latin typeface="Trebuchet MS" pitchFamily="34" charset="0"/>
        </a:defRPr>
      </a:lvl4pPr>
      <a:lvl5pPr marL="363538" indent="-363538" algn="r" defTabSz="1041400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2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350" indent="-207963" algn="l" defTabSz="1041400" rtl="0" fontAlgn="base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sz="2500" kern="1200">
          <a:solidFill>
            <a:srgbClr val="404040"/>
          </a:solidFill>
          <a:latin typeface="+mn-lt"/>
          <a:ea typeface="+mn-ea"/>
          <a:cs typeface="+mn-cs"/>
        </a:defRPr>
      </a:lvl1pPr>
      <a:lvl2pPr marL="623888" indent="-207963" algn="l" defTabSz="1041400" rtl="0" fontAlgn="base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sz="2300" kern="1200">
          <a:solidFill>
            <a:srgbClr val="404040"/>
          </a:solidFill>
          <a:latin typeface="+mn-lt"/>
          <a:ea typeface="+mn-ea"/>
          <a:cs typeface="+mn-cs"/>
        </a:defRPr>
      </a:lvl2pPr>
      <a:lvl3pPr marL="936625" indent="-207963" algn="l" defTabSz="1041400" rtl="0" fontAlgn="base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sz="2100" kern="1200">
          <a:solidFill>
            <a:srgbClr val="404040"/>
          </a:solidFill>
          <a:latin typeface="+mn-lt"/>
          <a:ea typeface="+mn-ea"/>
          <a:cs typeface="+mn-cs"/>
        </a:defRPr>
      </a:lvl3pPr>
      <a:lvl4pPr marL="1249363" indent="-207963" algn="l" defTabSz="1041400" rtl="0" fontAlgn="base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582738" indent="-207963" algn="l" defTabSz="1041400" rtl="0" fontAlgn="base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1896531" indent="-208410" algn="l" defTabSz="1042050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0408" indent="-208410" algn="l" defTabSz="1042050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5126" indent="-208410" algn="l" defTabSz="1042050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49002" indent="-208410" algn="l" defTabSz="1042050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2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05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07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10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12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15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17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20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017588" y="755650"/>
            <a:ext cx="87852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/>
              <a:t>Конструктивная деятельность дошкольников носит характер ролевой игры: в процессе создания постройки или конструкции дети вступают в игровые отношения - не просто определяют обязанности каждого, а выполняют те или иные роли, например бригадира, строителя, мастера и т. д.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/>
              <a:t>Поэтому конструктивную деятельность детей иногда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/>
              <a:t>называют и строительной игрой.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/>
              <a:t>Предлагаю воспитателям образцы построек с помощью напольного конструктора из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3200" b="1"/>
              <a:t>методички Куцаковой Л.В. «Конструирование и художественный труд в детском саду»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4356" r="5132" b="14108"/>
          <a:stretch>
            <a:fillRect/>
          </a:stretch>
        </p:blipFill>
        <p:spPr bwMode="auto">
          <a:xfrm>
            <a:off x="696913" y="341313"/>
            <a:ext cx="9485312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49521" r="6442" b="16666"/>
          <a:stretch>
            <a:fillRect/>
          </a:stretch>
        </p:blipFill>
        <p:spPr bwMode="auto">
          <a:xfrm>
            <a:off x="696913" y="3779838"/>
            <a:ext cx="948531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" r="3995" b="5365"/>
          <a:stretch>
            <a:fillRect/>
          </a:stretch>
        </p:blipFill>
        <p:spPr bwMode="auto">
          <a:xfrm>
            <a:off x="822325" y="341313"/>
            <a:ext cx="9459913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79475"/>
            <a:ext cx="9307513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"/>
          <a:stretch>
            <a:fillRect/>
          </a:stretch>
        </p:blipFill>
        <p:spPr bwMode="auto">
          <a:xfrm>
            <a:off x="646113" y="323850"/>
            <a:ext cx="9232900" cy="64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3839" r="5618" b="12456"/>
          <a:stretch>
            <a:fillRect/>
          </a:stretch>
        </p:blipFill>
        <p:spPr bwMode="auto">
          <a:xfrm>
            <a:off x="596900" y="290513"/>
            <a:ext cx="9483725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6404" r="6847" b="15953"/>
          <a:stretch>
            <a:fillRect/>
          </a:stretch>
        </p:blipFill>
        <p:spPr bwMode="auto">
          <a:xfrm>
            <a:off x="696913" y="492125"/>
            <a:ext cx="9585325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5772" r="7848" b="14252"/>
          <a:stretch>
            <a:fillRect/>
          </a:stretch>
        </p:blipFill>
        <p:spPr bwMode="auto">
          <a:xfrm>
            <a:off x="696913" y="441325"/>
            <a:ext cx="9383712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4326" r="4382" b="12851"/>
          <a:stretch>
            <a:fillRect/>
          </a:stretch>
        </p:blipFill>
        <p:spPr bwMode="auto">
          <a:xfrm>
            <a:off x="798513" y="341313"/>
            <a:ext cx="9483725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4504" r="3688" b="16545"/>
          <a:stretch>
            <a:fillRect/>
          </a:stretch>
        </p:blipFill>
        <p:spPr bwMode="auto">
          <a:xfrm>
            <a:off x="495300" y="341313"/>
            <a:ext cx="9786938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</TotalTime>
  <Words>76</Words>
  <Application>Microsoft Office PowerPoint</Application>
  <PresentationFormat>Произвольный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Georgia</vt:lpstr>
      <vt:lpstr>Calibri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Жанна Сергеевна</cp:lastModifiedBy>
  <cp:revision>2</cp:revision>
  <dcterms:modified xsi:type="dcterms:W3CDTF">2018-04-25T10:41:57Z</dcterms:modified>
</cp:coreProperties>
</file>