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63" r:id="rId6"/>
    <p:sldId id="257" r:id="rId7"/>
    <p:sldId id="266" r:id="rId8"/>
    <p:sldId id="269" r:id="rId9"/>
    <p:sldId id="270" r:id="rId10"/>
    <p:sldId id="268" r:id="rId11"/>
    <p:sldId id="271" r:id="rId12"/>
    <p:sldId id="273" r:id="rId13"/>
    <p:sldId id="264" r:id="rId14"/>
    <p:sldId id="272" r:id="rId15"/>
    <p:sldId id="27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398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24.wdp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microsoft.com/office/2007/relationships/hdphoto" Target="../media/hdphoto23.wdp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microsoft.com/office/2007/relationships/hdphoto" Target="../media/hdphoto13.wdp"/><Relationship Id="rId7" Type="http://schemas.openxmlformats.org/officeDocument/2006/relationships/image" Target="../media/image29.png"/><Relationship Id="rId12" Type="http://schemas.microsoft.com/office/2007/relationships/hdphoto" Target="../media/hdphoto2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microsoft.com/office/2007/relationships/hdphoto" Target="../media/hdphoto26.wdp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microsoft.com/office/2007/relationships/hdphoto" Target="../media/hdphoto32.wdp"/><Relationship Id="rId26" Type="http://schemas.openxmlformats.org/officeDocument/2006/relationships/image" Target="../media/image69.png"/><Relationship Id="rId3" Type="http://schemas.microsoft.com/office/2007/relationships/hdphoto" Target="../media/hdphoto27.wdp"/><Relationship Id="rId21" Type="http://schemas.openxmlformats.org/officeDocument/2006/relationships/image" Target="../media/image66.png"/><Relationship Id="rId7" Type="http://schemas.microsoft.com/office/2007/relationships/hdphoto" Target="../media/hdphoto29.wdp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5" Type="http://schemas.microsoft.com/office/2007/relationships/hdphoto" Target="../media/hdphoto35.wdp"/><Relationship Id="rId2" Type="http://schemas.openxmlformats.org/officeDocument/2006/relationships/image" Target="../media/image54.png"/><Relationship Id="rId16" Type="http://schemas.microsoft.com/office/2007/relationships/hdphoto" Target="../media/hdphoto31.wdp"/><Relationship Id="rId20" Type="http://schemas.microsoft.com/office/2007/relationships/hdphoto" Target="../media/hdphoto3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24" Type="http://schemas.openxmlformats.org/officeDocument/2006/relationships/image" Target="../media/image68.png"/><Relationship Id="rId5" Type="http://schemas.microsoft.com/office/2007/relationships/hdphoto" Target="../media/hdphoto28.wdp"/><Relationship Id="rId15" Type="http://schemas.openxmlformats.org/officeDocument/2006/relationships/image" Target="../media/image63.png"/><Relationship Id="rId23" Type="http://schemas.microsoft.com/office/2007/relationships/hdphoto" Target="../media/hdphoto34.wdp"/><Relationship Id="rId10" Type="http://schemas.openxmlformats.org/officeDocument/2006/relationships/image" Target="../media/image59.png"/><Relationship Id="rId19" Type="http://schemas.openxmlformats.org/officeDocument/2006/relationships/image" Target="../media/image65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microsoft.com/office/2007/relationships/hdphoto" Target="../media/hdphoto30.wdp"/><Relationship Id="rId22" Type="http://schemas.openxmlformats.org/officeDocument/2006/relationships/image" Target="../media/image67.png"/><Relationship Id="rId27" Type="http://schemas.microsoft.com/office/2007/relationships/hdphoto" Target="../media/hdphoto3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os=4&amp;img_url=https://axonstatic.se/items/420/5942_lil.jpg&amp;text=&#1082;&#1083;&#1080;&#1087;&#1072;&#1088;&#1090;%20&#1057;&#1058;&#1045;&#1055;&#1051;&#1045;&#1056;%20&#1085;&#1072;%20&#1087;&#1088;&#1086;&#1079;&#1088;&#1072;&#1095;&#1085;&#1086;&#1084;%20&#1092;&#1086;&#1085;&#1077;&amp;rpt=simage&amp;lr=54" TargetMode="External"/><Relationship Id="rId2" Type="http://schemas.openxmlformats.org/officeDocument/2006/relationships/hyperlink" Target="https://giph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p=7&amp;text=&#1082;&#1072;&#1088;&#1090;&#1080;&#1085;&#1082;&#1080;%20&#1083;&#1077;&#1079;&#1074;&#1080;&#1103;&amp;fp=7&amp;pos=224&amp;uinfo=ww-1263-wh-857-fw-1038-fh-598-pd-1&amp;rpt=simage&amp;img_url=http://demiart.ru/forum/journal_uploads2/j11870_1247066726.jpg" TargetMode="External"/><Relationship Id="rId5" Type="http://schemas.openxmlformats.org/officeDocument/2006/relationships/hyperlink" Target="http://images.yandex.ru/yandsearch?text=&#1082;&#1072;&#1088;&#1090;&#1080;&#1085;&#1082;&#1080;%20&#1085;&#1086;&#1078;&#1085;&#1080;&#1094;&#1099;&amp;fp=0&amp;pos=10&amp;uinfo=ww-1263-wh-857-fw-1038-fh-598-pd-1&amp;rpt=simage&amp;img_url=http://www.instructables.com/files/deriv/FKJ/67CO/GEQQOCF1/FKJ67COGEQQOCF1.LARGE.jpg" TargetMode="External"/><Relationship Id="rId4" Type="http://schemas.openxmlformats.org/officeDocument/2006/relationships/hyperlink" Target="https://yandex.ru/images/search?pos=15&amp;img_url=https://m.2-999-999.ru/files/image/news/img111108101352448.jpeg&amp;text=&#1082;&#1083;&#1080;&#1087;&#1072;&#1088;&#1090;%20&#1058;&#1040;&#1056;&#1045;&#1051;&#1050;&#1040;%20&#1057;%20&#1055;&#1045;&#1063;&#1045;&#1053;&#1068;&#1045;&#1052;%20&#1085;&#1072;%20&#1087;&#1088;&#1086;&#1079;&#1088;&#1072;&#1095;&#1085;&#1086;&#1084;%20&#1092;&#1086;&#1085;&#1077;&amp;rpt=simage&amp;lr=5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microsoft.com/office/2007/relationships/hdphoto" Target="../media/hdphoto5.wdp"/><Relationship Id="rId7" Type="http://schemas.openxmlformats.org/officeDocument/2006/relationships/image" Target="../media/image12.gif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image" Target="../media/image9.jpeg"/><Relationship Id="rId16" Type="http://schemas.openxmlformats.org/officeDocument/2006/relationships/image" Target="../media/image1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4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5.png"/><Relationship Id="rId1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microsoft.com/office/2007/relationships/hdphoto" Target="../media/hdphoto20.wdp"/><Relationship Id="rId17" Type="http://schemas.openxmlformats.org/officeDocument/2006/relationships/image" Target="../media/image8.png"/><Relationship Id="rId2" Type="http://schemas.openxmlformats.org/officeDocument/2006/relationships/image" Target="../media/image24.jpeg"/><Relationship Id="rId16" Type="http://schemas.microsoft.com/office/2007/relationships/hdphoto" Target="../media/hdphoto4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7.png"/><Relationship Id="rId10" Type="http://schemas.microsoft.com/office/2007/relationships/hdphoto" Target="../media/hdphoto19.wdp"/><Relationship Id="rId19" Type="http://schemas.openxmlformats.org/officeDocument/2006/relationships/image" Target="../media/image3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12" Type="http://schemas.microsoft.com/office/2007/relationships/hdphoto" Target="../media/hdphoto2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0"/>
          <a:stretch/>
        </p:blipFill>
        <p:spPr>
          <a:xfrm>
            <a:off x="5918" y="0"/>
            <a:ext cx="9144000" cy="736640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78621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«ОДИН ДОМА»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нтерактивная игра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499992" y="3161844"/>
            <a:ext cx="3850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МБДОУ </a:t>
            </a:r>
            <a:r>
              <a:rPr lang="ru-RU" altLang="ru-RU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детский сад </a:t>
            </a:r>
            <a:r>
              <a:rPr lang="ru-RU" alt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№ 258 </a:t>
            </a:r>
            <a:endParaRPr lang="ru-RU" altLang="ru-RU" sz="1400" b="1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dn5.vectorstock.com/i/1000x1000/97/04/cartoon-old-school-teacher-vector-170997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4"/>
          <a:stretch/>
        </p:blipFill>
        <p:spPr bwMode="auto">
          <a:xfrm>
            <a:off x="-374535" y="-99392"/>
            <a:ext cx="9847073" cy="69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1395607" y="4221088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469184">
            <a:off x="1008011" y="2453861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3438" y="1170476"/>
            <a:ext cx="351257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ли делает Миша?</a:t>
            </a: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9762"/>
            <a:ext cx="871296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Раздался звонок в дверь и Миша сразу пошёл открывать.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9397" y="728631"/>
            <a:ext cx="4018310" cy="56323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чужим не открывай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вообще. Ни дяде врачу,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тёте соседке, 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полицейскому, 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сантехнику – это может быть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бандит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Даже если за дверью говорят,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родители попросили – не верь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 родителям скажи,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кто-то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и стоит под дверью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чужой пытается открыть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твоей квартиры, сразу звони в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называй свой адрес или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окно зови на помощь прохожих.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пускай дядю в дом,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дядя незнаком!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открывай тёте,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мама на работе.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6" y="880650"/>
            <a:ext cx="843205" cy="9133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688081" y="2179730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Интерактивная игра безопасность дома\kisspng-kitchen-cabinet-cartoon-cartoon-kitchen-5a7f181ddd42a0.2631049015182786859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4"/>
          <a:stretch/>
        </p:blipFill>
        <p:spPr bwMode="auto">
          <a:xfrm>
            <a:off x="-286865" y="4257"/>
            <a:ext cx="9692821" cy="5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18249"/>
            <a:ext cx="8784975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счастью тут вернулась мама из магазина, и незнакомец быстро убежал.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сказала, что сейчас они будут пить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 и она еще раз расскажет Мише, как нужно вести себя, когда остаешься ОДИН ДОМА.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png.pngtree.com/png_detail/18/09/10/pngtree-beautiful-foreign-girls-png-clipart_261505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5" l="0" r="99660">
                        <a14:foregroundMark x1="32653" y1="16625" x2="32653" y2="16625"/>
                        <a14:foregroundMark x1="49660" y1="14500" x2="49660" y2="1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892264"/>
            <a:ext cx="2302124" cy="59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Интерактивная игра безопасность дома\7d208d9aec7a352d2b107f308b93375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08" y="3820648"/>
            <a:ext cx="4559548" cy="28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 flipH="1">
            <a:off x="3060230" y="5066163"/>
            <a:ext cx="3719029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384932" y="6196955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https://www.freepngimg.com/download/kettle/23741-7-kettle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20" y="2595095"/>
            <a:ext cx="832220" cy="9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ya-webdesign.com/images/teacup-clipart-animated-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478" y="3771323"/>
            <a:ext cx="697810" cy="4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a-webdesign.com/images/teacup-clipart-animated-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61" y="3840706"/>
            <a:ext cx="685797" cy="44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3.bp.blogspot.com/-QIn2d61Q64g/UrJnzsmoIoI/AAAAAAAAF-Y/Wvgu1xVPgk0/s1600/12-18+Bake+Cookies+Day+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24" l="223" r="100000">
                        <a14:foregroundMark x1="20178" y1="87908" x2="20178" y2="87908"/>
                        <a14:foregroundMark x1="14716" y1="83301" x2="14716" y2="83301"/>
                        <a14:foregroundMark x1="12486" y1="80422" x2="12486" y2="80422"/>
                        <a14:foregroundMark x1="10256" y1="77735" x2="10256" y2="77735"/>
                        <a14:foregroundMark x1="8027" y1="74280" x2="8027" y2="74280"/>
                        <a14:foregroundMark x1="6243" y1="71785" x2="6243" y2="71785"/>
                        <a14:foregroundMark x1="5128" y1="68522" x2="5128" y2="68522"/>
                        <a14:foregroundMark x1="4013" y1="66603" x2="4013" y2="66603"/>
                        <a14:foregroundMark x1="3122" y1="64683" x2="3122" y2="64683"/>
                        <a14:foregroundMark x1="1784" y1="60653" x2="1784" y2="60653"/>
                        <a14:foregroundMark x1="2230" y1="62764" x2="2230" y2="62764"/>
                        <a14:foregroundMark x1="99108" y1="48944" x2="99108" y2="48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69" y="3753175"/>
            <a:ext cx="1286088" cy="7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863569" flipH="1">
            <a:off x="3468061" y="3169166"/>
            <a:ext cx="3575013" cy="20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8280"/>
          <a:stretch/>
        </p:blipFill>
        <p:spPr>
          <a:xfrm>
            <a:off x="-180528" y="0"/>
            <a:ext cx="9324528" cy="7596444"/>
          </a:xfrm>
        </p:spPr>
      </p:pic>
      <p:pic>
        <p:nvPicPr>
          <p:cNvPr id="2050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199284" cy="31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384932" y="6196955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61456" y="1196752"/>
            <a:ext cx="5040560" cy="1224136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Когда, ОДИН ты дома,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правильно веди себя!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про безопасность помни,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счастлива была семья!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жги огонь, не трогай спички,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опирайся на карниз,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Летают в небе только птички,</a:t>
            </a:r>
          </a:p>
          <a:p>
            <a:pPr marL="0" indent="0">
              <a:buFont typeface="Arial" pitchFamily="34" charset="0"/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люди падают все вниз!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247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50273" y="274638"/>
            <a:ext cx="461885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ОПАСНЫЕ ПРЕДМЕТЫ И НАЖМИ НА НИХ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Documents and Settings\Ольга\Рабочий стол\картинки\Новая папка (2)\rec-spichki-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2" b="89556" l="6047" r="9581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7315" y="3160956"/>
            <a:ext cx="186320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xn--80aerbgtjxd1d.net/upload/goods_pic_big/1907.jpg?201710171757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0" y="4972719"/>
            <a:ext cx="1259636" cy="12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ipartbest.com/cliparts/RcA/EKo/RcAEKoj4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38" y="3501008"/>
            <a:ext cx="2313659" cy="11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214107/a79881c8-cf71-4ea2-91da-c7e606b0b6a1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8" y="1340768"/>
            <a:ext cx="2200493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ocuments and Settings\Кирилл\Рабочий стол\МАМА\детские презентации\Почемучка\99bd3f6e211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8739680">
            <a:off x="1267635" y="5816661"/>
            <a:ext cx="1437387" cy="596546"/>
          </a:xfrm>
          <a:prstGeom prst="rect">
            <a:avLst/>
          </a:prstGeom>
          <a:noFill/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384932" y="6196955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https://avatars.mds.yandex.net/get-pdb/163339/71f5c4d5-2ca8-43bb-82bc-9bf187f810ef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22" y="1256537"/>
            <a:ext cx="1707560" cy="20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3.bp.blogspot.com/-ujCyTjPMoZU/WtH6EXgEzgI/AAAAAAAAQxA/_l8c4cobjkQzKh1M33G9f-glC0DSUwjKACLcBGAs/s1600/%25D0%25B4%25D0%25B5%25D1%2582%25D1%2581%25D0%25BA%25D0%25B8%25D0%25B5%2B%25D0%25BC%25D0%25B0%25D1%2588%25D0%25B8%25D0%25BD%25D0%25BA%25D0%25B8-%25D1%2581%25D0%25B0%25D0%25BC%25D0%25BE%25D0%25BB%25D0%25B5%25D1%2582%25D1%258B_DoV%2B%25284%25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22" y="4920707"/>
            <a:ext cx="165179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ya-webdesign.com/images/book-clipart-png-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831" y="-21772005"/>
            <a:ext cx="32953455" cy="246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38">
                        <a14:foregroundMark x1="22000" y1="57173" x2="22000" y2="57173"/>
                        <a14:foregroundMark x1="37846" y1="65953" x2="37846" y2="65953"/>
                        <a14:foregroundMark x1="50769" y1="74946" x2="50769" y2="74946"/>
                        <a14:foregroundMark x1="55846" y1="77944" x2="55846" y2="77944"/>
                        <a14:foregroundMark x1="32308" y1="67880" x2="32308" y2="67880"/>
                        <a14:foregroundMark x1="27231" y1="57602" x2="27231" y2="57602"/>
                        <a14:foregroundMark x1="21231" y1="52891" x2="21231" y2="52891"/>
                        <a14:foregroundMark x1="13538" y1="49893" x2="13538" y2="49893"/>
                        <a14:foregroundMark x1="16462" y1="49893" x2="16462" y2="49893"/>
                        <a14:foregroundMark x1="18615" y1="54176" x2="18615" y2="54176"/>
                        <a14:foregroundMark x1="16462" y1="54604" x2="16462" y2="54604"/>
                        <a14:foregroundMark x1="34462" y1="67880" x2="34462" y2="67880"/>
                        <a14:foregroundMark x1="40462" y1="68951" x2="40462" y2="68951"/>
                        <a14:foregroundMark x1="44308" y1="70236" x2="44308" y2="70236"/>
                        <a14:foregroundMark x1="46000" y1="74946" x2="46000" y2="74946"/>
                        <a14:foregroundMark x1="49846" y1="79657" x2="49846" y2="79657"/>
                        <a14:foregroundMark x1="54923" y1="83298" x2="54923" y2="83298"/>
                        <a14:foregroundMark x1="53231" y1="76660" x2="53231" y2="76660"/>
                        <a14:foregroundMark x1="33231" y1="60600" x2="33231" y2="60600"/>
                        <a14:foregroundMark x1="28000" y1="61242" x2="28000" y2="61242"/>
                        <a14:foregroundMark x1="24615" y1="62527" x2="24615" y2="62527"/>
                        <a14:foregroundMark x1="22923" y1="56531" x2="22923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3" y="2816932"/>
            <a:ext cx="1904279" cy="1368152"/>
          </a:xfrm>
          <a:prstGeom prst="rect">
            <a:avLst/>
          </a:prstGeom>
        </p:spPr>
      </p:pic>
      <p:pic>
        <p:nvPicPr>
          <p:cNvPr id="2056" name="Picture 8" descr="https://2.bp.blogspot.com/-91TtmZyng44/Wt1j2T5EbyI/AAAAAAAARyU/tz_hz5EGuAAqSZ_DCnKfdOln4X8i0LlnACLcBGAs/s1600/%25D0%25BD%25D0%25BE%25D0%25B6%25D0%25B8%252C%25D0%25BC%25D0%25B5%25D1%2587%25D0%25B8%252C%25D1%2581%25D0%25B0%25D0%25B1%25D0%25BB%25D0%25B8_DoV%2B%252835%252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45" y="1117346"/>
            <a:ext cx="2532153" cy="9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atic.turbosquid.com/Preview/001237/052/62/heap-metal-steel-nails-3D-model_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378" y1="49125" x2="23378" y2="4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70" y="5173052"/>
            <a:ext cx="2276512" cy="12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нак запрета 14"/>
          <p:cNvSpPr/>
          <p:nvPr/>
        </p:nvSpPr>
        <p:spPr>
          <a:xfrm>
            <a:off x="1986328" y="1409649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Знак запрета 16"/>
          <p:cNvSpPr/>
          <p:nvPr/>
        </p:nvSpPr>
        <p:spPr>
          <a:xfrm>
            <a:off x="2061026" y="3094907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Знак запрета 17"/>
          <p:cNvSpPr/>
          <p:nvPr/>
        </p:nvSpPr>
        <p:spPr>
          <a:xfrm>
            <a:off x="2159885" y="4986152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Знак запрета 18"/>
          <p:cNvSpPr/>
          <p:nvPr/>
        </p:nvSpPr>
        <p:spPr>
          <a:xfrm>
            <a:off x="5160558" y="3265766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Знак запрета 19"/>
          <p:cNvSpPr/>
          <p:nvPr/>
        </p:nvSpPr>
        <p:spPr>
          <a:xfrm>
            <a:off x="5220072" y="4857421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Знак запрета 21"/>
          <p:cNvSpPr/>
          <p:nvPr/>
        </p:nvSpPr>
        <p:spPr>
          <a:xfrm>
            <a:off x="8203449" y="535480"/>
            <a:ext cx="432048" cy="396601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0273" y="274638"/>
            <a:ext cx="461885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ПОЛОЖИ КАЖДУЮ ОПАСНУЮ ВЕЩЬ НА СВОЕ МЕСТО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ng.pngtree.com/element_origin_min_pic/17/09/24/226389ca1d57738c1997ec03d01352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538" y1="58970" x2="53538" y2="58970"/>
                        <a14:foregroundMark x1="47077" y1="44405" x2="47077" y2="44405"/>
                        <a14:foregroundMark x1="50462" y1="46892" x2="50462" y2="46892"/>
                        <a14:foregroundMark x1="50923" y1="53996" x2="50923" y2="53996"/>
                        <a14:foregroundMark x1="46154" y1="55773" x2="46154" y2="55773"/>
                        <a14:foregroundMark x1="48308" y1="63410" x2="48308" y2="63410"/>
                        <a14:foregroundMark x1="59692" y1="58792" x2="59692" y2="58792"/>
                        <a14:foregroundMark x1="39538" y1="56306" x2="39538" y2="56306"/>
                        <a14:foregroundMark x1="54308" y1="45471" x2="54308" y2="45471"/>
                        <a14:foregroundMark x1="62154" y1="55950" x2="62154" y2="55950"/>
                        <a14:foregroundMark x1="46154" y1="95204" x2="46154" y2="95204"/>
                        <a14:foregroundMark x1="52769" y1="96270" x2="52769" y2="96270"/>
                        <a14:foregroundMark x1="21692" y1="98579" x2="21692" y2="98579"/>
                        <a14:foregroundMark x1="61846" y1="4263" x2="61846" y2="4263"/>
                        <a14:foregroundMark x1="76000" y1="14387" x2="76000" y2="14387"/>
                        <a14:foregroundMark x1="80000" y1="14387" x2="80000" y2="14387"/>
                        <a14:foregroundMark x1="55692" y1="3730" x2="55692" y2="3730"/>
                        <a14:foregroundMark x1="42462" y1="3730" x2="42462" y2="3730"/>
                        <a14:foregroundMark x1="36462" y1="9414" x2="36462" y2="9414"/>
                        <a14:foregroundMark x1="36462" y1="12789" x2="36462" y2="12789"/>
                        <a14:foregroundMark x1="16615" y1="13854" x2="16615" y2="13854"/>
                        <a14:foregroundMark x1="52923" y1="64831" x2="52923" y2="64831"/>
                        <a14:foregroundMark x1="52923" y1="56483" x2="52923" y2="56483"/>
                        <a14:foregroundMark x1="54615" y1="52220" x2="54615" y2="52220"/>
                        <a14:foregroundMark x1="51538" y1="47602" x2="51538" y2="47602"/>
                        <a14:foregroundMark x1="50308" y1="43872" x2="50308" y2="43872"/>
                        <a14:foregroundMark x1="43077" y1="55950" x2="43077" y2="55950"/>
                        <a14:foregroundMark x1="47077" y1="60568" x2="47077" y2="60568"/>
                        <a14:foregroundMark x1="42769" y1="59680" x2="42769" y2="59680"/>
                        <a14:foregroundMark x1="51538" y1="67851" x2="51538" y2="67851"/>
                        <a14:foregroundMark x1="49538" y1="71758" x2="49538" y2="71758"/>
                        <a14:foregroundMark x1="51077" y1="72647" x2="51077" y2="72647"/>
                        <a14:foregroundMark x1="53538" y1="68028" x2="53538" y2="68028"/>
                        <a14:foregroundMark x1="53846" y1="60568" x2="53846" y2="60568"/>
                        <a14:foregroundMark x1="58000" y1="58437" x2="58000" y2="58437"/>
                        <a14:foregroundMark x1="53077" y1="4263" x2="53077" y2="4263"/>
                        <a14:foregroundMark x1="63538" y1="8171" x2="63538" y2="8171"/>
                        <a14:foregroundMark x1="51077" y1="54707" x2="51077" y2="54707"/>
                        <a14:foregroundMark x1="49231" y1="50444" x2="49231" y2="5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2" y="705475"/>
            <a:ext cx="2112169" cy="18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-eu.insales.ru/images/products/1/459/153911755/38105-13_z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16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56" y="4392690"/>
            <a:ext cx="2732579" cy="21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beldorff.com.ua/assets/images/tovar/stoly/meb_servis/Alf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" b="100000" l="0" r="99448">
                        <a14:backgroundMark x1="26188" y1="85056" x2="26188" y2="8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89128"/>
            <a:ext cx="3408313" cy="23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-fotki.yandex.ru/get/16193/167562796.1b4/0_fa5bd_db4b8b52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2956" y="256979"/>
            <a:ext cx="2824649" cy="211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penclipart.org/image/800px/svg_to_png/196255/Sa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917">
            <a:off x="3570920" y="3592312"/>
            <a:ext cx="2364148" cy="7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otvet.imgsmail.ru/download/u_2f74859d50c36cece64675a4af7da166_8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45" y="2379508"/>
            <a:ext cx="1018007" cy="8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pngarts.com/files/4/Razor-Blade-PNG-Image-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8865"/>
            <a:ext cx="1045544" cy="8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clipartbest.com/cliparts/RcA/EKo/RcAEKoj4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0005">
            <a:off x="3075398" y="1397775"/>
            <a:ext cx="1594704" cy="8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ax-stroy.su/images/cms/data/folder_1/novie_fot/instrum/a3b17361feeff338d53581971ceae4a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14" y="4552011"/>
            <a:ext cx="1597973" cy="11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shop.uzex.uz/Files/offers/pic19012116170501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98215"/>
            <a:ext cx="1005354" cy="10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barbati.ru/d/2244EK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97" l="781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145">
            <a:off x="2952623" y="7195186"/>
            <a:ext cx="277184" cy="1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tourpark.ru/wp-content/uploads/2018/ndsc-kc0f4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" b="100000" l="290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04" y="2693701"/>
            <a:ext cx="1680121" cy="16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oprostatite.info/wp-content/uploads/2016/03/boljat_pochki_lekarstva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82" y="2597578"/>
            <a:ext cx="969320" cy="6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shkolala.ru/wp-content/uploads/2016/10/oksolin_751x338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6" b="99704" l="533" r="992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68" y="1921399"/>
            <a:ext cx="1700434" cy="7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384932" y="6196955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http://www.almin.ru/news/images/28032018_3/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858" l="0" r="99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94" y="6010203"/>
            <a:ext cx="1024234" cy="43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89" y="5262394"/>
            <a:ext cx="1261110" cy="13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069 L 0.67518 -0.3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07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25643 0.189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8299 -0.267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36059 -0.117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51823 -0.1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1007 0.283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331 L -0.60625 0.160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38437 0.0469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38368 -0.0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-0.16875 -0.2236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3611 -0.65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https://barbati.ru/d/2244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7" l="781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145">
            <a:off x="2952623" y="7195186"/>
            <a:ext cx="277184" cy="1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4984"/>
            <a:ext cx="2781300" cy="3333750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043608" y="1412776"/>
            <a:ext cx="6930505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ИГРАЛИ С МИШЕЙ!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476769" y="6171346"/>
            <a:ext cx="504056" cy="476672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82890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hlinkClick r:id="rId2"/>
              </a:rPr>
              <a:t>https</a:t>
            </a:r>
            <a:r>
              <a:rPr lang="en-US" sz="1200" dirty="0">
                <a:hlinkClick r:id="rId2"/>
              </a:rPr>
              <a:t>://</a:t>
            </a:r>
            <a:r>
              <a:rPr lang="en-US" sz="1200" dirty="0" smtClean="0">
                <a:hlinkClick r:id="rId2"/>
              </a:rPr>
              <a:t>giphy.com</a:t>
            </a:r>
            <a:r>
              <a:rPr lang="ru-RU" sz="1200" dirty="0" smtClean="0">
                <a:hlinkClick r:id="rId2"/>
              </a:rPr>
              <a:t> – Бегущая вода на полу</a:t>
            </a:r>
            <a:r>
              <a:rPr lang="en-US" sz="1200" dirty="0" smtClean="0">
                <a:hlinkClick r:id="rId2"/>
              </a:rPr>
              <a:t>/</a:t>
            </a:r>
            <a:r>
              <a:rPr lang="ru-RU" sz="12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hlinkClick r:id="rId3"/>
              </a:rPr>
              <a:t>https://yandex.ru/images/search?pos=4&amp;img_url=https%3A%2F%2Faxonstatic.se%2Fitems%2F420%2F5942_lil.jpg&amp;text=</a:t>
            </a:r>
            <a:r>
              <a:rPr lang="ru-RU" sz="1200" dirty="0">
                <a:hlinkClick r:id="rId3"/>
              </a:rPr>
              <a:t>клипарт%20СТЕПЛЕР%20на%20прозрачном%20фоне&amp;</a:t>
            </a:r>
            <a:r>
              <a:rPr lang="en-US" sz="1200" dirty="0" err="1" smtClean="0">
                <a:hlinkClick r:id="rId3"/>
              </a:rPr>
              <a:t>rpt</a:t>
            </a:r>
            <a:r>
              <a:rPr lang="en-US" sz="1200" dirty="0" smtClean="0">
                <a:hlinkClick r:id="rId3"/>
              </a:rPr>
              <a:t>=</a:t>
            </a:r>
            <a:r>
              <a:rPr lang="en-US" sz="1200" dirty="0" err="1" smtClean="0">
                <a:hlinkClick r:id="rId3"/>
              </a:rPr>
              <a:t>simage&amp;lr</a:t>
            </a:r>
            <a:r>
              <a:rPr lang="en-US" sz="1200" dirty="0" smtClean="0">
                <a:hlinkClick r:id="rId3"/>
              </a:rPr>
              <a:t>=54</a:t>
            </a:r>
            <a:endParaRPr lang="ru-RU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hlinkClick r:id="rId4"/>
              </a:rPr>
              <a:t>https://yandex.ru/images/search?pos=15&amp;img_url=https%3A%2F%2Fm.2-999-999.ru%2Ffiles%2Fimage%2Fnews%2Fimg111108101352448.jpeg&amp;text=</a:t>
            </a:r>
            <a:r>
              <a:rPr lang="ru-RU" sz="1200" dirty="0">
                <a:hlinkClick r:id="rId4"/>
              </a:rPr>
              <a:t>клипарт%20ТАРЕЛКА%20С%20ПЕЧЕНЬЕМ%20на%20прозрачном%20фоне&amp;</a:t>
            </a:r>
            <a:r>
              <a:rPr lang="en-US" sz="1200" dirty="0" err="1" smtClean="0">
                <a:hlinkClick r:id="rId4"/>
              </a:rPr>
              <a:t>rpt</a:t>
            </a:r>
            <a:r>
              <a:rPr lang="en-US" sz="1200" dirty="0" smtClean="0">
                <a:hlinkClick r:id="rId4"/>
              </a:rPr>
              <a:t>=</a:t>
            </a:r>
            <a:r>
              <a:rPr lang="en-US" sz="1200" dirty="0" err="1" smtClean="0">
                <a:hlinkClick r:id="rId4"/>
              </a:rPr>
              <a:t>simage&amp;lr</a:t>
            </a:r>
            <a:r>
              <a:rPr lang="en-US" sz="1200" dirty="0" smtClean="0">
                <a:hlinkClick r:id="rId4"/>
              </a:rPr>
              <a:t>=54</a:t>
            </a:r>
            <a:endParaRPr lang="ru-RU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hlinkClick r:id="rId5"/>
              </a:rPr>
              <a:t>http://images.yandex.ru/yandsearch?text=</a:t>
            </a:r>
            <a:r>
              <a:rPr lang="ru-RU" sz="1200" dirty="0" smtClean="0">
                <a:hlinkClick r:id="rId5"/>
              </a:rPr>
              <a:t>картинки%20ножницы&amp;</a:t>
            </a:r>
            <a:r>
              <a:rPr lang="en-US" sz="1200" dirty="0" smtClean="0">
                <a:hlinkClick r:id="rId5"/>
              </a:rPr>
              <a:t>fp=0&amp;pos=10&amp;uinfo=ww-1263-wh-857-fw-1038-fh-598-pd-1&amp;rpt=simage&amp;img_url=http%3A%2F%2Fwww.instructables.com%2Ffiles%2Fderiv%2FFKJ%2F67CO%2FGEQQOCF1%2FFKJ67COGEQQOCF1.LARGE.jpg</a:t>
            </a:r>
            <a:endParaRPr lang="ru-RU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hlinkClick r:id="rId6"/>
              </a:rPr>
              <a:t>http</a:t>
            </a:r>
            <a:r>
              <a:rPr lang="en-US" sz="1200" dirty="0">
                <a:hlinkClick r:id="rId6"/>
              </a:rPr>
              <a:t>://images.yandex.ru/yandsearch?p=7&amp;text=</a:t>
            </a:r>
            <a:r>
              <a:rPr lang="ru-RU" sz="1200" dirty="0">
                <a:hlinkClick r:id="rId6"/>
              </a:rPr>
              <a:t>картинки%20лезвия&amp;</a:t>
            </a:r>
            <a:r>
              <a:rPr lang="en-US" sz="1200" dirty="0" smtClean="0">
                <a:hlinkClick r:id="rId6"/>
              </a:rPr>
              <a:t>fp=7&amp;pos=224&amp;uinfo=ww-1263-wh-857-fw-1038-fh-598-pd-1&amp;rpt=simage&amp;img_url=http%3A%2F%2Fdemiart.ru%2Fforum%2Fjournal_uploads2%2Fj11870_1247066726.jpg</a:t>
            </a:r>
            <a:endParaRPr lang="ru-RU" sz="1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5910" y="129627"/>
            <a:ext cx="7992887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ссылки на использование изображения: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5776" y="3876875"/>
            <a:ext cx="626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Миша, поможет вам усвоить правила поведения дома.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вас приготовлены вопросы, правила и задания.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Нажав на картинку     , появится вопрос.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вы должны дать самостоятельно.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Нажав на картинку     послушайте правило и запомните.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следующий слайд по стрелке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4697537"/>
            <a:ext cx="360040" cy="3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3593" y="9926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 игра!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девчонок и мальчишек,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игру поиграй,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 на ус себе мотай: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вести, когда ты дома,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общаться с незнакомым,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пожара избежать…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общем, друг, спеши всё знать!</a:t>
            </a:r>
          </a:p>
        </p:txBody>
      </p:sp>
      <p:pic>
        <p:nvPicPr>
          <p:cNvPr id="11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863569" flipH="1">
            <a:off x="-478593" y="3020220"/>
            <a:ext cx="3575013" cy="20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50273" y="274638"/>
            <a:ext cx="461885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719193" y="5228838"/>
            <a:ext cx="175087" cy="3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 flipH="1">
            <a:off x="-886424" y="4917217"/>
            <a:ext cx="3719029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Стрелка вправо 17">
            <a:hlinkClick r:id="rId8" action="ppaction://hlinksldjump"/>
          </p:cNvPr>
          <p:cNvSpPr/>
          <p:nvPr/>
        </p:nvSpPr>
        <p:spPr>
          <a:xfrm>
            <a:off x="6919154" y="5601595"/>
            <a:ext cx="235301" cy="25202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8280"/>
          <a:stretch/>
        </p:blipFill>
        <p:spPr>
          <a:xfrm>
            <a:off x="-180528" y="0"/>
            <a:ext cx="9324528" cy="7596444"/>
          </a:xfrm>
        </p:spPr>
      </p:pic>
      <p:sp>
        <p:nvSpPr>
          <p:cNvPr id="7" name="TextBox 6"/>
          <p:cNvSpPr txBox="1"/>
          <p:nvPr/>
        </p:nvSpPr>
        <p:spPr>
          <a:xfrm>
            <a:off x="0" y="98534"/>
            <a:ext cx="9036496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обыкновенной квартире жил-был мальчик Миша со своими мамой и папой.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Однажды, папа был на работе, а маме срочно нужно было сходить в магазин. И Миша ненадолго остался дома один.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199284" cy="31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384932" y="6196955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rodnye-okna.ru/wp-content/uploads/f46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1" y="6663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73" y="2985412"/>
            <a:ext cx="3199284" cy="31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58601"/>
            <a:ext cx="568863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Миша сразу же побежал в комнату к окну, чтобы помахать маме, и решил там немножко поиграть.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32041" y="3762355"/>
            <a:ext cx="3672408" cy="22467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кино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часто показывают, как супергерои прыгают с большой высоты и не разбиваются – это обычные кинотрюки, в настоящей жизни так не бывает, девочки и мальчики не летают.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19873" y="1124744"/>
            <a:ext cx="5544616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играть возле открытых окон и на балконах?</a:t>
            </a:r>
          </a:p>
          <a:p>
            <a:pPr marL="342900" indent="-342900" algn="just">
              <a:buFontTx/>
              <a:buAutoNum type="arabicPeriod"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опасна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высота?</a:t>
            </a:r>
          </a:p>
          <a:p>
            <a:pPr marL="342900" indent="-342900" algn="just">
              <a:buFontTx/>
              <a:buAutoNum type="arabicPeriod"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случайно из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или балкона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упала игрушка, можно ли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залезать, или вставать на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подоконник и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смотреть?</a:t>
            </a:r>
            <a:endParaRPr lang="ru-RU" sz="1400" i="1" dirty="0"/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58930"/>
            <a:ext cx="843205" cy="9133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521173" y="4255239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banner2.kisspng.com/20180302/wbw/kisspng-kitchen-cabinet-shelf-cupboard-cartoon-kitchen-cabinets-5a99bee9544d91.811795231520025321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820" r="13862" b="23403"/>
          <a:stretch/>
        </p:blipFill>
        <p:spPr bwMode="auto">
          <a:xfrm>
            <a:off x="-24169" y="-5121"/>
            <a:ext cx="2939985" cy="20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-fotki.yandex.ru/get/6727/200418627.f5/0_1526ad_46515188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80" y="1181099"/>
            <a:ext cx="1217295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469184">
            <a:off x="6783986" y="1369664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80928"/>
            <a:ext cx="1852414" cy="2808312"/>
          </a:xfrm>
        </p:spPr>
      </p:pic>
      <p:pic>
        <p:nvPicPr>
          <p:cNvPr id="1028" name="Picture 4" descr="https://pa1.narvii.com/6980/c565b441ece022c0bac4c8a5b5f46ac9aa289950r1-320-177_hq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82" y="4797151"/>
            <a:ext cx="6094708" cy="2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kealine.com.ua/images/products/medium/7214_1_taburet_detskiy_mammut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12156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7171582" y="3147254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opkidstoys.com/images/bath-fishing-to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6" b="99469" l="0" r="99298">
                        <a14:foregroundMark x1="40449" y1="78249" x2="40449" y2="78249"/>
                        <a14:foregroundMark x1="85253" y1="58886" x2="85253" y2="58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833" flipH="1">
            <a:off x="5798997" y="2770231"/>
            <a:ext cx="2465857" cy="16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0-tub-ru.yandex.net/i?id=7172d81cf9bf7ff3f8472282ec23e5e1&amp;n=33&amp;w=298&amp;h=15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67" l="0" r="99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04" y="1766839"/>
            <a:ext cx="1638926" cy="8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4059" y="2998514"/>
            <a:ext cx="5459244" cy="3416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Из открытого крана вода может быстро заполнить  мойку или ванну и потечь на пол. 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Поэтому не оставляй без присмотра кран, ты можешь про него забыть и всё будет залито водой.  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Если у вас отключили воду, то обязательно  перекрывай кран, иначе когда её включат, потечет вода  и всё утонет в ней.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будут плавать башмаки, </a:t>
            </a:r>
          </a:p>
          <a:p>
            <a:pPr lvl="1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будут хлюпать сапоги ,</a:t>
            </a:r>
          </a:p>
          <a:p>
            <a:pPr lvl="1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всё утонет под водой,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станет вам она бедой.</a:t>
            </a:r>
            <a:endParaRPr lang="ru-RU" dirty="0"/>
          </a:p>
        </p:txBody>
      </p:sp>
      <p:pic>
        <p:nvPicPr>
          <p:cNvPr id="1040" name="Picture 16" descr="http://aspect-p.ru/upload/shop_1/3/4/0/item_3407/shop_items_catalog_image340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2375" r="81375">
                        <a14:foregroundMark x1="35875" y1="78833" x2="35875" y2="78833"/>
                        <a14:foregroundMark x1="66625" y1="78833" x2="66625" y2="78833"/>
                        <a14:foregroundMark x1="64000" y1="73333" x2="64000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6" r="21369"/>
          <a:stretch/>
        </p:blipFill>
        <p:spPr bwMode="auto">
          <a:xfrm>
            <a:off x="5278328" y="-110107"/>
            <a:ext cx="1893254" cy="25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age.freepik.com/free-vector/no-translate-detected_1308-4057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863" b="100000" l="160" r="99042">
                        <a14:foregroundMark x1="17732" y1="90190" x2="17732" y2="90190"/>
                        <a14:foregroundMark x1="31789" y1="91091" x2="31789" y2="91091"/>
                        <a14:foregroundMark x1="49681" y1="83483" x2="49681" y2="83483"/>
                        <a14:foregroundMark x1="50479" y1="76176" x2="50479" y2="76176"/>
                        <a14:foregroundMark x1="52236" y1="95095" x2="52236" y2="95095"/>
                        <a14:foregroundMark x1="74601" y1="89690" x2="74601" y2="89690"/>
                        <a14:foregroundMark x1="81310" y1="87387" x2="81310" y2="87387"/>
                        <a14:foregroundMark x1="80831" y1="72272" x2="80831" y2="72272"/>
                        <a14:foregroundMark x1="80671" y1="74074" x2="80671" y2="74074"/>
                        <a14:foregroundMark x1="71086" y1="73073" x2="71086" y2="73073"/>
                        <a14:foregroundMark x1="69169" y1="71572" x2="69169" y2="71572"/>
                        <a14:foregroundMark x1="68051" y1="72072" x2="68051" y2="72072"/>
                        <a14:foregroundMark x1="67093" y1="73874" x2="67093" y2="73874"/>
                        <a14:foregroundMark x1="67732" y1="71171" x2="67732" y2="71171"/>
                        <a14:foregroundMark x1="80192" y1="71572" x2="80192" y2="71572"/>
                        <a14:foregroundMark x1="83387" y1="71772" x2="83387" y2="71772"/>
                        <a14:foregroundMark x1="81150" y1="86987" x2="81150" y2="86987"/>
                        <a14:foregroundMark x1="78594" y1="82683" x2="78594" y2="82683"/>
                        <a14:foregroundMark x1="83067" y1="74474" x2="83067" y2="74474"/>
                        <a14:foregroundMark x1="80192" y1="73774" x2="80192" y2="73774"/>
                        <a14:foregroundMark x1="79712" y1="71271" x2="79712" y2="71271"/>
                        <a14:foregroundMark x1="82907" y1="71271" x2="82907" y2="71271"/>
                        <a14:foregroundMark x1="82907" y1="73173" x2="82907" y2="73173"/>
                        <a14:foregroundMark x1="82268" y1="75175" x2="82268" y2="75175"/>
                        <a14:foregroundMark x1="79872" y1="86687" x2="79872" y2="86687"/>
                        <a14:foregroundMark x1="75399" y1="87087" x2="75399" y2="87087"/>
                        <a14:foregroundMark x1="70767" y1="87387" x2="70767" y2="87387"/>
                        <a14:foregroundMark x1="70767" y1="87387" x2="70767" y2="87387"/>
                        <a14:foregroundMark x1="70767" y1="90190" x2="70767" y2="90190"/>
                        <a14:foregroundMark x1="72364" y1="92793" x2="72364" y2="92793"/>
                        <a14:foregroundMark x1="75559" y1="94494" x2="75559" y2="94494"/>
                        <a14:foregroundMark x1="81310" y1="93493" x2="81310" y2="93493"/>
                        <a14:foregroundMark x1="79073" y1="90490" x2="79073" y2="90490"/>
                        <a14:foregroundMark x1="67732" y1="74174" x2="67732" y2="74174"/>
                        <a14:foregroundMark x1="66134" y1="72272" x2="66134" y2="72272"/>
                        <a14:foregroundMark x1="67412" y1="71471" x2="67412" y2="71471"/>
                        <a14:foregroundMark x1="67732" y1="74875" x2="67732" y2="74875"/>
                        <a14:foregroundMark x1="67572" y1="73574" x2="67572" y2="73574"/>
                        <a14:foregroundMark x1="67412" y1="73073" x2="67412" y2="73073"/>
                        <a14:foregroundMark x1="78115" y1="72573" x2="78115" y2="72573"/>
                        <a14:foregroundMark x1="87220" y1="85385" x2="87220" y2="85385"/>
                        <a14:foregroundMark x1="90256" y1="86086" x2="90256" y2="86086"/>
                        <a14:foregroundMark x1="90415" y1="87387" x2="90415" y2="87387"/>
                        <a14:foregroundMark x1="91214" y1="89389" x2="91214" y2="89389"/>
                        <a14:foregroundMark x1="90895" y1="90991" x2="90895" y2="90991"/>
                        <a14:foregroundMark x1="88818" y1="93293" x2="88818" y2="93293"/>
                        <a14:foregroundMark x1="86102" y1="94094" x2="86102" y2="94094"/>
                        <a14:foregroundMark x1="83387" y1="95095" x2="83387" y2="95095"/>
                        <a14:foregroundMark x1="77796" y1="95495" x2="77796" y2="95495"/>
                        <a14:foregroundMark x1="73482" y1="95295" x2="73482" y2="95295"/>
                        <a14:foregroundMark x1="70128" y1="94494" x2="70128" y2="94494"/>
                        <a14:foregroundMark x1="69169" y1="92793" x2="69169" y2="92793"/>
                        <a14:foregroundMark x1="69329" y1="91692" x2="69329" y2="91692"/>
                        <a14:foregroundMark x1="73482" y1="90190" x2="73482" y2="90190"/>
                        <a14:foregroundMark x1="73962" y1="88088" x2="73962" y2="88088"/>
                        <a14:foregroundMark x1="77636" y1="88188" x2="77636" y2="88188"/>
                        <a14:foregroundMark x1="77796" y1="91291" x2="77796" y2="91291"/>
                        <a14:foregroundMark x1="78115" y1="87988" x2="78115" y2="87988"/>
                        <a14:foregroundMark x1="77636" y1="91291" x2="77636" y2="91291"/>
                        <a14:foregroundMark x1="81789" y1="89389" x2="81789" y2="89389"/>
                        <a14:foregroundMark x1="81789" y1="89089" x2="81789" y2="89089"/>
                        <a14:foregroundMark x1="81789" y1="89089" x2="81789" y2="89089"/>
                        <a14:foregroundMark x1="81789" y1="89089" x2="81789" y2="89089"/>
                        <a14:foregroundMark x1="81789" y1="89089" x2="81789" y2="89089"/>
                        <a14:foregroundMark x1="77796" y1="91391" x2="77796" y2="91391"/>
                        <a14:foregroundMark x1="77796" y1="91391" x2="77796" y2="91391"/>
                        <a14:foregroundMark x1="54952" y1="81782" x2="54952" y2="81782"/>
                        <a14:foregroundMark x1="69169" y1="88188" x2="69169" y2="88188"/>
                        <a14:foregroundMark x1="75080" y1="83684" x2="75080" y2="83684"/>
                        <a14:foregroundMark x1="81470" y1="85385" x2="81470" y2="85385"/>
                        <a14:foregroundMark x1="76518" y1="85686" x2="76518" y2="85686"/>
                        <a14:foregroundMark x1="67732" y1="85686" x2="67732" y2="85686"/>
                        <a14:foregroundMark x1="67093" y1="85686" x2="67093" y2="85686"/>
                        <a14:foregroundMark x1="88818" y1="85886" x2="88818" y2="85886"/>
                        <a14:foregroundMark x1="91374" y1="88188" x2="91374" y2="88188"/>
                        <a14:foregroundMark x1="79553" y1="78879" x2="79553" y2="78879"/>
                        <a14:foregroundMark x1="77636" y1="73574" x2="77636" y2="73574"/>
                        <a14:foregroundMark x1="51597" y1="83183" x2="51597" y2="83183"/>
                        <a14:foregroundMark x1="79073" y1="70270" x2="79073" y2="70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09" b="3451"/>
          <a:stretch/>
        </p:blipFill>
        <p:spPr bwMode="auto">
          <a:xfrm>
            <a:off x="5436096" y="1351850"/>
            <a:ext cx="1337010" cy="63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33104" y="257767"/>
            <a:ext cx="5931384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Потом Миша решил в ванной поиграть с новым корабликом. Открыл воду, набрал в ванну, а кран закрыть забыл.</a:t>
            </a:r>
            <a:endParaRPr lang="ru-RU" dirty="0"/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44" name="Picture 20" descr="https://shetalksscience.files.wordpress.com/2016/10/cosmetic-bottles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52" r="100000">
                        <a14:foregroundMark x1="18800" y1="20974" x2="18800" y2="20974"/>
                        <a14:foregroundMark x1="35867" y1="45131" x2="35867" y2="45131"/>
                        <a14:foregroundMark x1="60800" y1="53745" x2="60800" y2="53745"/>
                        <a14:foregroundMark x1="82933" y1="51873" x2="82933" y2="51873"/>
                        <a14:foregroundMark x1="83467" y1="75843" x2="83467" y2="75843"/>
                        <a14:foregroundMark x1="79733" y1="78277" x2="79733" y2="78277"/>
                        <a14:foregroundMark x1="83067" y1="81086" x2="83067" y2="81086"/>
                        <a14:foregroundMark x1="58667" y1="22097" x2="58667" y2="22097"/>
                        <a14:foregroundMark x1="60133" y1="14794" x2="60133" y2="14794"/>
                        <a14:foregroundMark x1="37867" y1="58801" x2="37867" y2="58801"/>
                        <a14:foregroundMark x1="35867" y1="82210" x2="35867" y2="82210"/>
                        <a14:foregroundMark x1="35333" y1="65918" x2="35333" y2="65918"/>
                        <a14:foregroundMark x1="39600" y1="46067" x2="39600" y2="46067"/>
                        <a14:foregroundMark x1="38267" y1="39888" x2="38267" y2="39888"/>
                        <a14:foregroundMark x1="34533" y1="74719" x2="34533" y2="74719"/>
                        <a14:foregroundMark x1="81067" y1="74157" x2="81067" y2="74157"/>
                        <a14:foregroundMark x1="88267" y1="72846" x2="88267" y2="72846"/>
                        <a14:foregroundMark x1="86400" y1="74157" x2="86400" y2="74157"/>
                        <a14:foregroundMark x1="60133" y1="69101" x2="60133" y2="69101"/>
                        <a14:foregroundMark x1="57333" y1="62360" x2="57333" y2="62360"/>
                        <a14:foregroundMark x1="55733" y1="50375" x2="55733" y2="50375"/>
                        <a14:foregroundMark x1="50133" y1="83333" x2="50133" y2="83333"/>
                        <a14:foregroundMark x1="50267" y1="82210" x2="50267" y2="82210"/>
                        <a14:foregroundMark x1="14437" y1="42079" x2="14437" y2="42079"/>
                        <a14:foregroundMark x1="15141" y1="59406" x2="15141" y2="59406"/>
                        <a14:foregroundMark x1="18310" y1="46535" x2="18310" y2="46535"/>
                        <a14:foregroundMark x1="84859" y1="45545" x2="84859" y2="45545"/>
                        <a14:foregroundMark x1="86268" y1="34158" x2="86268" y2="34158"/>
                        <a14:foregroundMark x1="61268" y1="42079" x2="61268" y2="42079"/>
                        <a14:foregroundMark x1="65493" y1="76238" x2="65493" y2="76238"/>
                        <a14:foregroundMark x1="83099" y1="61386" x2="83099" y2="61386"/>
                        <a14:foregroundMark x1="79930" y1="40099" x2="79930" y2="40099"/>
                        <a14:foregroundMark x1="90493" y1="46535" x2="90493" y2="46535"/>
                        <a14:foregroundMark x1="64437" y1="56931" x2="64437" y2="56931"/>
                        <a14:foregroundMark x1="20775" y1="34158" x2="20775" y2="34158"/>
                        <a14:foregroundMark x1="22535" y1="67327" x2="22535" y2="67327"/>
                        <a14:foregroundMark x1="14437" y1="75248" x2="14437" y2="75248"/>
                        <a14:foregroundMark x1="13732" y1="53465" x2="13732" y2="53465"/>
                        <a14:foregroundMark x1="9507" y1="32178" x2="9507" y2="32178"/>
                        <a14:foregroundMark x1="21831" y1="52475" x2="21831" y2="52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23" y="719432"/>
            <a:ext cx="1178858" cy="8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151564" y="3095118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static.dochkisinochki.ru/upload/img_loader/e8/2b/67/GL000354481_001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7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83" y="5321713"/>
            <a:ext cx="808458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dn.wallpapersafari.com/81/50/nSLPb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 bwMode="auto">
          <a:xfrm>
            <a:off x="-159846" y="0"/>
            <a:ext cx="9303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80845"/>
            <a:ext cx="853515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Миша нашёл спички и захотел посмотреть, как они зажигаются, пошел к себе в комнату и...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132" y="1202915"/>
            <a:ext cx="768769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произошло?</a:t>
            </a:r>
          </a:p>
          <a:p>
            <a:pPr lvl="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Можно ли играть со спичками?</a:t>
            </a:r>
            <a:endParaRPr lang="ru-RU" i="1" dirty="0"/>
          </a:p>
        </p:txBody>
      </p:sp>
      <p:pic>
        <p:nvPicPr>
          <p:cNvPr id="7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469184">
            <a:off x="4087073" y="3097601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4474669" y="4864828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Ольга\Рабочий стол\картинки\Новая папка (2)\rec-spichki-2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2" b="89556" l="6047" r="9581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91200" y="5398675"/>
            <a:ext cx="1296011" cy="115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2" y="1050580"/>
            <a:ext cx="843205" cy="9133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08" y="1997839"/>
            <a:ext cx="767105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пожарной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безопасности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соблюдай, со спичками не играй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спичке или зажигалке живет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маленький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огонь, но он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может зажечь огромное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пламя и сжечь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дом. Помни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огромный пожар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начинается с маленькой искры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/>
          </a:p>
        </p:txBody>
      </p:sp>
      <p:pic>
        <p:nvPicPr>
          <p:cNvPr id="12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669391" y="2106973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kle-blatt.de/blog/wp-content/uploads/2013/10/flames_500_clr_862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78" y="3198168"/>
            <a:ext cx="1962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.pfst.net/2015.05/4382798186a71079604c6f66b7c39ab608ed3a5cba_b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67" r="99667">
                        <a14:foregroundMark x1="50833" y1="79111" x2="50833" y2="79111"/>
                        <a14:foregroundMark x1="60333" y1="68889" x2="60333" y2="68889"/>
                        <a14:foregroundMark x1="68000" y1="58667" x2="68000" y2="58667"/>
                        <a14:foregroundMark x1="73500" y1="51778" x2="73500" y2="51778"/>
                        <a14:foregroundMark x1="78000" y1="45333" x2="78000" y2="45333"/>
                        <a14:foregroundMark x1="83000" y1="41111" x2="83000" y2="41111"/>
                        <a14:foregroundMark x1="83000" y1="33778" x2="83000" y2="33778"/>
                        <a14:foregroundMark x1="46167" y1="80667" x2="46167" y2="80667"/>
                        <a14:foregroundMark x1="55833" y1="70889" x2="55833" y2="70889"/>
                        <a14:foregroundMark x1="64667" y1="58000" x2="64667" y2="58000"/>
                        <a14:foregroundMark x1="69833" y1="52667" x2="69833" y2="52667"/>
                        <a14:foregroundMark x1="73167" y1="46000" x2="73167" y2="46000"/>
                        <a14:foregroundMark x1="79000" y1="40000" x2="79000" y2="40000"/>
                        <a14:foregroundMark x1="85333" y1="31111" x2="85333" y2="31111"/>
                        <a14:foregroundMark x1="89500" y1="26889" x2="89500" y2="26889"/>
                        <a14:foregroundMark x1="91667" y1="23333" x2="91667" y2="23333"/>
                        <a14:backgroundMark x1="48833" y1="29778" x2="48833" y2="2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3" t="17158" b="5374"/>
          <a:stretch/>
        </p:blipFill>
        <p:spPr bwMode="auto">
          <a:xfrm rot="6698676">
            <a:off x="4958291" y="5209197"/>
            <a:ext cx="407144" cy="40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kle-blatt.de/blog/wp-content/uploads/2013/10/flames_500_clr_8629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503">
            <a:off x="4863984" y="4971681"/>
            <a:ext cx="369293" cy="53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Интерактивная игра безопасность дома\kisspng-kitchen-cabinet-cartoon-cartoon-kitchen-5a7f181ddd42a0.2631049015182786859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4"/>
          <a:stretch/>
        </p:blipFill>
        <p:spPr bwMode="auto">
          <a:xfrm>
            <a:off x="-286865" y="4257"/>
            <a:ext cx="9692821" cy="5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Интерактивная игра безопасность дома\7d208d9aec7a352d2b107f308b93375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08" y="3820648"/>
            <a:ext cx="4559548" cy="28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655356">
            <a:off x="3720302" y="1943427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4054973" y="3767309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0152" y="188640"/>
            <a:ext cx="3203849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 Миша помочь маме: нарезать хлеб к её приходу.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Взял нож и порезался.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134" y="5322635"/>
            <a:ext cx="7187123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играй с острыми предметами – это опасно.  Можно уколоться, можно порезаться.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родители тебе уже разрешают  резать ножом еду, то делай это аккуратно, держи руку подальше от лезвия и следи, чтобы оно не соскользнуло и не порезало тебе пальцы.</a:t>
            </a:r>
            <a:endParaRPr lang="ru-RU" i="1" dirty="0"/>
          </a:p>
        </p:txBody>
      </p:sp>
      <p:pic>
        <p:nvPicPr>
          <p:cNvPr id="4" name="Picture 2" descr="http://rio-serov.ucoz.ru/00_2015/01/news_20-01-2015_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696">
            <a:off x="6858541" y="3547607"/>
            <a:ext cx="1542566" cy="102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ngall.com/wp-content/uploads/2016/03/Knife-Free-PNG-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341">
            <a:off x="4843997" y="4030391"/>
            <a:ext cx="1111887" cy="7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rutvet.ru/sites/default/files/photos/d6e350d1d481e74c73d555c34c2970a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50" b="77500" l="19667" r="48167">
                        <a14:backgroundMark x1="33833" y1="24750" x2="33833" y2="24750"/>
                        <a14:backgroundMark x1="61167" y1="24500" x2="61167" y2="24500"/>
                        <a14:backgroundMark x1="75000" y1="24750" x2="75000" y2="24750"/>
                        <a14:backgroundMark x1="75000" y1="24750" x2="75000" y2="24750"/>
                        <a14:backgroundMark x1="67833" y1="21500" x2="67833" y2="21500"/>
                        <a14:backgroundMark x1="64000" y1="40250" x2="64000" y2="40250"/>
                        <a14:backgroundMark x1="61333" y1="33750" x2="61333" y2="33750"/>
                        <a14:backgroundMark x1="53667" y1="32000" x2="53667" y2="32000"/>
                        <a14:backgroundMark x1="52833" y1="26500" x2="52833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44855" r="52009" b="23080"/>
          <a:stretch/>
        </p:blipFill>
        <p:spPr bwMode="auto">
          <a:xfrm rot="18375459">
            <a:off x="5883807" y="4398160"/>
            <a:ext cx="291264" cy="2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0809" y="5480036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Documents and Settings\Кирилл\Рабочий стол\МАМА\детские презентации\Почемучка\99bd3f6e211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446956" y="4031467"/>
            <a:ext cx="882769" cy="366368"/>
          </a:xfrm>
          <a:prstGeom prst="rect">
            <a:avLst/>
          </a:prstGeom>
          <a:noFill/>
        </p:spPr>
      </p:pic>
      <p:pic>
        <p:nvPicPr>
          <p:cNvPr id="5122" name="Picture 2" descr="http://www.playcast.ru/uploads/2013/11/02/646074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81293"/>
            <a:ext cx="294930" cy="2949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Интерактивная игра безопасность дома\kisspng-kitchen-cabinet-cartoon-cartoon-kitchen-5a7f181ddd42a0.2631049015182786859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4"/>
          <a:stretch/>
        </p:blipFill>
        <p:spPr bwMode="auto">
          <a:xfrm>
            <a:off x="-108520" y="0"/>
            <a:ext cx="9692821" cy="5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Интерактивная игра безопасность дома\7d208d9aec7a352d2b107f308b93375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96" y="3742636"/>
            <a:ext cx="4559548" cy="28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e01.alicdn.com/kf/HTB1QySPX5b.BuNjt_jDq6zOzpXam/1PCS-Multi-layered-Large-Family-First-Aid-Kit-Box-Medicine-Medical-Storage-Box-Medical-Plastic-Dru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00">
                        <a14:foregroundMark x1="29600" y1="76900" x2="29600" y2="76900"/>
                        <a14:foregroundMark x1="41800" y1="76500" x2="41800" y2="76500"/>
                        <a14:foregroundMark x1="31700" y1="90300" x2="31700" y2="90300"/>
                        <a14:backgroundMark x1="12900" y1="30400" x2="12900" y2="30400"/>
                        <a14:backgroundMark x1="12600" y1="42500" x2="12600" y2="42500"/>
                        <a14:backgroundMark x1="7300" y1="31000" x2="7300" y2="31000"/>
                        <a14:backgroundMark x1="7600" y1="44400" x2="7600" y2="44400"/>
                        <a14:backgroundMark x1="10000" y1="39800" x2="10000" y2="39800"/>
                        <a14:backgroundMark x1="3300" y1="32900" x2="3300" y2="32900"/>
                        <a14:backgroundMark x1="6000" y1="56000" x2="6000" y2="56000"/>
                        <a14:backgroundMark x1="4200" y1="96500" x2="4200" y2="96500"/>
                        <a14:backgroundMark x1="7800" y1="91700" x2="7800" y2="91700"/>
                        <a14:backgroundMark x1="29000" y1="49100" x2="0" y2="54800"/>
                        <a14:backgroundMark x1="10200" y1="66800" x2="0" y2="57200"/>
                        <a14:backgroundMark x1="7300" y1="79900" x2="300" y2="84500"/>
                        <a14:backgroundMark x1="16953" y1="93562" x2="16953" y2="93562"/>
                        <a14:backgroundMark x1="46352" y1="96352" x2="46352" y2="96352"/>
                        <a14:backgroundMark x1="32189" y1="28112" x2="32189" y2="28112"/>
                        <a14:backgroundMark x1="28326" y1="32189" x2="28326" y2="32189"/>
                        <a14:backgroundMark x1="36910" y1="28112" x2="36910" y2="28112"/>
                        <a14:backgroundMark x1="28326" y1="28970" x2="28326" y2="28970"/>
                        <a14:backgroundMark x1="50000" y1="24678" x2="50000" y2="24678"/>
                        <a14:backgroundMark x1="11803" y1="84120" x2="11803" y2="8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8" t="23515" r="15543"/>
          <a:stretch/>
        </p:blipFill>
        <p:spPr bwMode="auto">
          <a:xfrm rot="21373142" flipH="1">
            <a:off x="5517626" y="3452980"/>
            <a:ext cx="1284511" cy="116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mypotency.ru/wp-content/uploads/2017/03/colourbox15566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73095" y1="60932" x2="73095" y2="60932"/>
                        <a14:backgroundMark x1="86746" y1="48746" x2="86746" y2="48746"/>
                        <a14:backgroundMark x1="86349" y1="46595" x2="86349" y2="46595"/>
                        <a14:backgroundMark x1="79048" y1="53405" x2="79048" y2="53405"/>
                        <a14:backgroundMark x1="75635" y1="60573" x2="75635" y2="60573"/>
                        <a14:backgroundMark x1="81984" y1="51732" x2="81984" y2="51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71" y="3742636"/>
            <a:ext cx="1011335" cy="6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dc2.healthtap.com/ht-staging/user_answer/reference_image/13297/large/Slow_K.jpeg?138667138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7" r="99667">
                        <a14:foregroundMark x1="66500" y1="29607" x2="66500" y2="29607"/>
                        <a14:foregroundMark x1="85167" y1="44720" x2="85167" y2="44720"/>
                        <a14:backgroundMark x1="54167" y1="69772" x2="54167" y2="69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23" y="5186462"/>
            <a:ext cx="1128845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mobile-it.ca/uploads/3/4/2/5/34254701/1388673.jpg?1416691780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95" y="5557837"/>
            <a:ext cx="2880320" cy="12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c7.uihere.com/files/763/861/197/tablet-pharmaceutical-drug-domperidone-icon-pills-p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93" y="4482330"/>
            <a:ext cx="861590" cy="6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4995" y="5395580"/>
            <a:ext cx="5882335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нельзя,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они вкусные – это очень опасно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 лекарство может отравить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убить, если его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съесть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много. Дети не знают что 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надо принимать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лекарств,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без разрешения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трогай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39" y="2109994"/>
            <a:ext cx="843205" cy="9133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16830" y="5559918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32913" y="260648"/>
            <a:ext cx="6203583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Вспомнил Миша, что в аптечке есть пластырь, чтобы залепить ранку. Открыл: «Ой, сколько разноцветных таблеточек.  Вдруг одна из баночек упала на пол и таблетки рассыпались. Мишин щенок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тут же попробовал одну из них.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7413" y="2097539"/>
            <a:ext cx="3269401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Что случилось с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Босей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Можно ли самостоятельно принимать таблетки?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554389">
            <a:off x="6464968" y="1888471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6831876" y="3707486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7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dn5.vectorstock.com/i/1000x1000/97/04/cartoon-old-school-teacher-vector-170997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cdn5.vectorstock.com/i/1000x1000/97/04/cartoon-old-school-teacher-vector-170997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4"/>
          <a:stretch/>
        </p:blipFill>
        <p:spPr bwMode="auto">
          <a:xfrm>
            <a:off x="7808" y="-2906"/>
            <a:ext cx="9152344" cy="686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4934" y="6126841"/>
            <a:ext cx="470603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1355" y="1332120"/>
            <a:ext cx="4611647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Можно ли незнакомому человеку говорить, что взрослых нет дома? Чем это грозит? Что надо сказать?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openclipart.org/image/2400px/svg_to_png/287114/15058201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48" y="2914353"/>
            <a:ext cx="2485817" cy="29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66"/>
          <a:stretch/>
        </p:blipFill>
        <p:spPr bwMode="auto">
          <a:xfrm>
            <a:off x="1954257" y="2995440"/>
            <a:ext cx="3199284" cy="14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t3.ggpht.com/a-/AAuE7mD78HYFLoj63_mCXpg8wLyUngo8MQ64lFwyBg=s9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78">
                        <a14:foregroundMark x1="46444" y1="23111" x2="46444" y2="23111"/>
                        <a14:foregroundMark x1="58000" y1="27333" x2="58000" y2="27333"/>
                        <a14:foregroundMark x1="59111" y1="20889" x2="59111" y2="20889"/>
                        <a14:foregroundMark x1="48889" y1="17000" x2="48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23"/>
          <a:stretch/>
        </p:blipFill>
        <p:spPr bwMode="auto">
          <a:xfrm rot="20723836">
            <a:off x="1640370" y="1180696"/>
            <a:ext cx="3199284" cy="19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ixy.org/src/10/1001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57" y="1397451"/>
            <a:ext cx="1800200" cy="21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55" y="1377076"/>
            <a:ext cx="843205" cy="9133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541856" y="2491533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5575" y="52646"/>
            <a:ext cx="8699962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Испугался Миша за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Босю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побежал звонить в «Скорую помощь». Но телефон вдруг зазвонил сам. Миша взял трубку и сразу стал всё рассказывать: «Помогите, скорей приходите, у меня щенок заболел!» Незнакомый голос ответил: «Сейчас я тебе помогу.  Скажи,  мальчик, номер квартиры, и есть ли кто-нибудь дома»?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5080" y="4376907"/>
            <a:ext cx="4320192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Можно ли называть свой адрес и  номер телефона или какие-то другие  данные?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10" y="2563945"/>
            <a:ext cx="387977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взрослый в ванной или спит и потом сам перезвонит.)</a:t>
            </a:r>
          </a:p>
        </p:txBody>
      </p:sp>
      <p:pic>
        <p:nvPicPr>
          <p:cNvPr id="17" name="Picture 4" descr="http://itd1.mycdn.me/image?id=869178984025&amp;t=20&amp;plc=WEB&amp;tkn=*_-97jPt00cfk7BDE7ngPZ2EOg3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4">
                        <a14:foregroundMark x1="44147" y1="92969" x2="44147" y2="92969"/>
                        <a14:foregroundMark x1="54443" y1="85547" x2="54443" y2="85547"/>
                        <a14:foregroundMark x1="54866" y1="82682" x2="54866" y2="82682"/>
                        <a14:foregroundMark x1="42172" y1="82682" x2="42172" y2="82682"/>
                        <a14:foregroundMark x1="44852" y1="84766" x2="44852" y2="84766"/>
                        <a14:foregroundMark x1="53315" y1="84766" x2="53315" y2="84766"/>
                        <a14:foregroundMark x1="51058" y1="84375" x2="51058" y2="84375"/>
                        <a14:foregroundMark x1="41326" y1="84115" x2="41326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25" y="4358033"/>
            <a:ext cx="826891" cy="89570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1\Documents\Интерактивная игра безопасность дома\exclamation-and-interrogation-signs-960024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83" b="100000" l="60188" r="99688">
                        <a14:foregroundMark x1="71625" y1="81794" x2="71625" y2="81794"/>
                        <a14:foregroundMark x1="73250" y1="78514" x2="73250" y2="78514"/>
                        <a14:foregroundMark x1="67500" y1="79183" x2="67500" y2="79183"/>
                        <a14:foregroundMark x1="69938" y1="83534" x2="69938" y2="83534"/>
                        <a14:foregroundMark x1="70563" y1="80455" x2="70563" y2="80455"/>
                        <a14:foregroundMark x1="68313" y1="81995" x2="68313" y2="81995"/>
                        <a14:foregroundMark x1="79563" y1="82396" x2="79563" y2="82396"/>
                        <a14:foregroundMark x1="77125" y1="81794" x2="77125" y2="81794"/>
                        <a14:foregroundMark x1="78750" y1="85676" x2="78750" y2="85676"/>
                        <a14:foregroundMark x1="75500" y1="83266" x2="75500" y2="83266"/>
                        <a14:foregroundMark x1="68750" y1="81325" x2="68750" y2="81325"/>
                        <a14:foregroundMark x1="77125" y1="84203" x2="77125" y2="84203"/>
                        <a14:foregroundMark x1="75688" y1="84605" x2="75688" y2="84605"/>
                        <a14:foregroundMark x1="66125" y1="81325" x2="66125" y2="81325"/>
                        <a14:foregroundMark x1="79750" y1="84203" x2="79750" y2="84203"/>
                        <a14:foregroundMark x1="68750" y1="83266" x2="68750" y2="83266"/>
                        <a14:foregroundMark x1="66125" y1="80054" x2="66125" y2="80054"/>
                        <a14:foregroundMark x1="68125" y1="78514" x2="68125" y2="78514"/>
                        <a14:foregroundMark x1="66500" y1="79183" x2="66500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6" t="4655"/>
          <a:stretch/>
        </p:blipFill>
        <p:spPr bwMode="auto">
          <a:xfrm rot="20912098">
            <a:off x="4568271" y="5509489"/>
            <a:ext cx="442201" cy="982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5080" y="5602369"/>
            <a:ext cx="422482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(Скажи, что тебе это не разрешают. Скажи «до свидания» и повесь трубку.)</a:t>
            </a:r>
          </a:p>
        </p:txBody>
      </p:sp>
    </p:spTree>
    <p:extLst>
      <p:ext uri="{BB962C8B-B14F-4D97-AF65-F5344CB8AC3E}">
        <p14:creationId xmlns:p14="http://schemas.microsoft.com/office/powerpoint/2010/main" val="10724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940</Words>
  <Application>Microsoft Office PowerPoint</Application>
  <PresentationFormat>Экран (4:3)</PresentationFormat>
  <Paragraphs>81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«ОДИН ДОМА» Интерактивная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81</cp:revision>
  <dcterms:created xsi:type="dcterms:W3CDTF">2019-03-04T16:47:26Z</dcterms:created>
  <dcterms:modified xsi:type="dcterms:W3CDTF">2022-07-04T11:12:59Z</dcterms:modified>
</cp:coreProperties>
</file>